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60"/>
  </p:notesMasterIdLst>
  <p:sldIdLst>
    <p:sldId id="256" r:id="rId2"/>
    <p:sldId id="321" r:id="rId3"/>
    <p:sldId id="322" r:id="rId4"/>
    <p:sldId id="323" r:id="rId5"/>
    <p:sldId id="324" r:id="rId6"/>
    <p:sldId id="327" r:id="rId7"/>
    <p:sldId id="258" r:id="rId8"/>
    <p:sldId id="259" r:id="rId9"/>
    <p:sldId id="278" r:id="rId10"/>
    <p:sldId id="285" r:id="rId11"/>
    <p:sldId id="260" r:id="rId12"/>
    <p:sldId id="261" r:id="rId13"/>
    <p:sldId id="262" r:id="rId14"/>
    <p:sldId id="279" r:id="rId15"/>
    <p:sldId id="286" r:id="rId16"/>
    <p:sldId id="288" r:id="rId17"/>
    <p:sldId id="287" r:id="rId18"/>
    <p:sldId id="263" r:id="rId19"/>
    <p:sldId id="264" r:id="rId20"/>
    <p:sldId id="265" r:id="rId21"/>
    <p:sldId id="280" r:id="rId22"/>
    <p:sldId id="266" r:id="rId23"/>
    <p:sldId id="281" r:id="rId24"/>
    <p:sldId id="303" r:id="rId25"/>
    <p:sldId id="304" r:id="rId26"/>
    <p:sldId id="305" r:id="rId27"/>
    <p:sldId id="267" r:id="rId28"/>
    <p:sldId id="282" r:id="rId29"/>
    <p:sldId id="296" r:id="rId30"/>
    <p:sldId id="290" r:id="rId31"/>
    <p:sldId id="268" r:id="rId32"/>
    <p:sldId id="269" r:id="rId33"/>
    <p:sldId id="297" r:id="rId34"/>
    <p:sldId id="291" r:id="rId35"/>
    <p:sldId id="292" r:id="rId36"/>
    <p:sldId id="270" r:id="rId37"/>
    <p:sldId id="271" r:id="rId38"/>
    <p:sldId id="272" r:id="rId39"/>
    <p:sldId id="299" r:id="rId40"/>
    <p:sldId id="300" r:id="rId41"/>
    <p:sldId id="298" r:id="rId42"/>
    <p:sldId id="301" r:id="rId43"/>
    <p:sldId id="273" r:id="rId44"/>
    <p:sldId id="284" r:id="rId45"/>
    <p:sldId id="302" r:id="rId46"/>
    <p:sldId id="306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5" r:id="rId58"/>
    <p:sldId id="326" r:id="rId5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3905E-21A2-46C5-832A-5F8E1979AF13}" type="datetimeFigureOut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B90B4-C5C4-43E7-87A1-3CB6D87DC3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89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B90B4-C5C4-43E7-87A1-3CB6D87DC3C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52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3938" y="3429000"/>
            <a:ext cx="144462" cy="2135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3851920" y="3501008"/>
            <a:ext cx="4303390" cy="313010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baseline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TW" altLang="en-US" dirty="0" smtClean="0"/>
              <a:t>大標題樣式</a:t>
            </a:r>
            <a:endParaRPr lang="zh-TW" altLang="en-US" dirty="0"/>
          </a:p>
        </p:txBody>
      </p:sp>
      <p:sp>
        <p:nvSpPr>
          <p:cNvPr id="6" name="子標題 2"/>
          <p:cNvSpPr>
            <a:spLocks noGrp="1"/>
          </p:cNvSpPr>
          <p:nvPr>
            <p:ph type="subTitle" idx="1"/>
          </p:nvPr>
        </p:nvSpPr>
        <p:spPr>
          <a:xfrm>
            <a:off x="3851920" y="4476129"/>
            <a:ext cx="3528392" cy="1008112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742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版面配置區 1"/>
          <p:cNvSpPr>
            <a:spLocks noGrp="1"/>
          </p:cNvSpPr>
          <p:nvPr>
            <p:ph type="title"/>
          </p:nvPr>
        </p:nvSpPr>
        <p:spPr>
          <a:xfrm>
            <a:off x="538559" y="44624"/>
            <a:ext cx="7975798" cy="124911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1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539552" y="1412776"/>
            <a:ext cx="7975798" cy="4824536"/>
          </a:xfrm>
          <a:prstGeom prst="rect">
            <a:avLst/>
          </a:prstGeom>
        </p:spPr>
        <p:txBody>
          <a:bodyPr rtlCol="0">
            <a:normAutofit/>
          </a:bodyPr>
          <a:lstStyle>
            <a:lvl1pPr latinLnBrk="0">
              <a:defRPr baseline="0">
                <a:latin typeface="Arial" panose="020B0604020202020204" pitchFamily="34" charset="0"/>
              </a:defRPr>
            </a:lvl1pPr>
            <a:lvl2pPr latinLnBrk="0">
              <a:defRPr baseline="0">
                <a:latin typeface="Arial" panose="020B0604020202020204" pitchFamily="34" charset="0"/>
              </a:defRPr>
            </a:lvl2pPr>
            <a:lvl3pPr latinLnBrk="0">
              <a:defRPr baseline="0">
                <a:latin typeface="Arial" panose="020B0604020202020204" pitchFamily="34" charset="0"/>
              </a:defRPr>
            </a:lvl3pPr>
            <a:lvl4pPr latinLnBrk="0">
              <a:defRPr baseline="0">
                <a:latin typeface="Arial" panose="020B0604020202020204" pitchFamily="34" charset="0"/>
              </a:defRPr>
            </a:lvl4pPr>
            <a:lvl5pPr latinLnBrk="0"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zh-TW" altLang="en-US" dirty="0" smtClean="0"/>
              <a:t> 按一下以編輯母片文字樣式</a:t>
            </a:r>
          </a:p>
          <a:p>
            <a:pPr lvl="1"/>
            <a:r>
              <a:rPr lang="zh-TW" altLang="en-US" dirty="0" smtClean="0"/>
              <a:t> 第二層</a:t>
            </a:r>
          </a:p>
          <a:p>
            <a:pPr lvl="2"/>
            <a:r>
              <a:rPr lang="zh-TW" altLang="en-US" dirty="0" smtClean="0"/>
              <a:t> 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C784F-FA56-4EA7-A915-433C347FE3C2}" type="datetime1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31C64-FEAF-4B1C-8DAA-9C9EFE69C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7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>
          <a:xfrm>
            <a:off x="1691680" y="332656"/>
            <a:ext cx="7238628" cy="13255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1691680" y="1793156"/>
            <a:ext cx="7238628" cy="4351338"/>
          </a:xfrm>
          <a:prstGeom prst="rect">
            <a:avLst/>
          </a:prstGeom>
        </p:spPr>
        <p:txBody>
          <a:bodyPr rtlCol="0">
            <a:normAutofit/>
          </a:bodyPr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zh-TW" altLang="en-US" dirty="0" smtClean="0"/>
              <a:t> 按一下以編輯母片文字樣式</a:t>
            </a:r>
          </a:p>
          <a:p>
            <a:pPr lvl="1"/>
            <a:r>
              <a:rPr lang="zh-TW" altLang="en-US" dirty="0" smtClean="0"/>
              <a:t> 第二層</a:t>
            </a:r>
          </a:p>
          <a:p>
            <a:pPr lvl="2"/>
            <a:r>
              <a:rPr lang="zh-TW" altLang="en-US" dirty="0" smtClean="0"/>
              <a:t> 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692275" y="6324600"/>
            <a:ext cx="1727200" cy="365125"/>
          </a:xfrm>
        </p:spPr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60A52-EEB6-478C-BDF2-8E940640283F}" type="datetime1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356100" y="6324600"/>
            <a:ext cx="2173288" cy="365125"/>
          </a:xfrm>
        </p:spPr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42150" y="6324600"/>
            <a:ext cx="1887538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31C64-FEAF-4B1C-8DAA-9C9EFE69C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12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0D0118-108D-4B7A-8736-CA33C922CC93}" type="datetime1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31C64-FEAF-4B1C-8DAA-9C9EFE69C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7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B7B50C-E105-4825-A7D0-98B6C6DDC669}" type="datetime1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31C64-FEAF-4B1C-8DAA-9C9EFE69C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98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fld id="{62034027-142D-47D0-829E-3997705D00B2}" type="datetime1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31C64-FEAF-4B1C-8DAA-9C9EFE69C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700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6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3C35-9053-4C04-B75B-4549FB879C01}" type="datetime1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08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 按一下以編輯母片文字樣式</a:t>
            </a:r>
          </a:p>
          <a:p>
            <a:pPr lvl="1"/>
            <a:r>
              <a:rPr lang="zh-TW" altLang="en-US" dirty="0" smtClean="0"/>
              <a:t> 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90575-B111-4A9F-8750-98DBCA1BAB2D}" type="datetime1">
              <a:rPr lang="zh-TW" altLang="en-US" smtClean="0"/>
              <a:t>2017/9/4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31C64-FEAF-4B1C-8DAA-9C9EFE69C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45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</p:sldLayoutIdLst>
  <p:transition>
    <p:pull dir="d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>
            <a:lumMod val="60000"/>
            <a:lumOff val="40000"/>
          </a:schemeClr>
        </a:buClr>
        <a:buFont typeface="Wingdings" panose="05000000000000000000" pitchFamily="2" charset="2"/>
        <a:buChar char="p"/>
        <a:defRPr sz="32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>
            <a:lumMod val="60000"/>
            <a:lumOff val="40000"/>
          </a:schemeClr>
        </a:buClr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>
            <a:lumMod val="60000"/>
            <a:lumOff val="40000"/>
          </a:schemeClr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>
            <a:lumMod val="60000"/>
            <a:lumOff val="40000"/>
          </a:schemeClr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css_border.as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tryit.asp?filename=trycss_border-width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css/tryit.asp?filename=trycss_border-color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css/tryit.asp?filename=trycss_bord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cssref/playit.asp?filename=playcss_border-radiu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ref/tryit.asp?filename=trycss3_border-image2" TargetMode="External"/><Relationship Id="rId5" Type="http://schemas.openxmlformats.org/officeDocument/2006/relationships/hyperlink" Target="http://www.w3schools.com/cssref/tryit.asp?filename=trycss3_border-image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outline.as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pr_outline-style.as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cssref/playit.asp?filename=playcss_position&amp;preval=relativ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klin-blog.logdown.com/posts/480339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w3schools.com/css/css_float.asp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_layout_clear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layit.asp?filename=playcss_z-index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tryit.asp?filename=trycss_zindex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3_multiple_columns.asp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zh-tw.learnlayout.com/" TargetMode="External"/><Relationship Id="rId2" Type="http://schemas.openxmlformats.org/officeDocument/2006/relationships/hyperlink" Target="https://www.w3schools.com/html/html_layou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css/tryit.asp?filename=trycss_boxmode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51920" y="3789040"/>
            <a:ext cx="4536504" cy="313010"/>
          </a:xfrm>
        </p:spPr>
        <p:txBody>
          <a:bodyPr>
            <a:noAutofit/>
          </a:bodyPr>
          <a:lstStyle/>
          <a:p>
            <a:pPr lvl="0"/>
            <a:r>
              <a:rPr lang="en-US" altLang="zh-TW" sz="3600" b="1" dirty="0" smtClean="0">
                <a:latin typeface="+mn-lt"/>
                <a:ea typeface="微軟正黑體" panose="020B0604030504040204" pitchFamily="34" charset="-120"/>
              </a:rPr>
              <a:t>CSS- BOX Model</a:t>
            </a:r>
            <a:r>
              <a:rPr lang="zh-TW" altLang="en-US" sz="3600" b="1" dirty="0" smtClean="0">
                <a:latin typeface="+mn-lt"/>
                <a:ea typeface="微軟正黑體" panose="020B0604030504040204" pitchFamily="34" charset="-120"/>
              </a:rPr>
              <a:t>、定位與</a:t>
            </a:r>
            <a:r>
              <a:rPr lang="zh-TW" altLang="zh-TW" sz="3600" b="1" dirty="0" smtClean="0">
                <a:latin typeface="+mn-lt"/>
                <a:ea typeface="微軟正黑體" panose="020B0604030504040204" pitchFamily="34" charset="-120"/>
              </a:rPr>
              <a:t>排版</a:t>
            </a:r>
            <a:endParaRPr lang="zh-TW" altLang="zh-TW" sz="3600" b="1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4355976" y="4509120"/>
            <a:ext cx="3479800" cy="1254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中原大學</a:t>
            </a:r>
            <a:r>
              <a:rPr kumimoji="0"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 </a:t>
            </a:r>
            <a:r>
              <a:rPr kumimoji="0"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資訊管理學</a:t>
            </a:r>
            <a:r>
              <a:rPr kumimoji="0"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系</a:t>
            </a:r>
            <a:endParaRPr kumimoji="0" lang="en-US" altLang="zh-TW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kumimoji="0"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賴錦慧 老師</a:t>
            </a:r>
            <a:endParaRPr kumimoji="0" lang="en-US" altLang="zh-TW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chlai@cycu.edu.tw</a:t>
            </a:r>
            <a:endParaRPr kumimoji="0" lang="zh-TW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32550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邊界</a:t>
            </a:r>
            <a:r>
              <a:rPr lang="en-US" altLang="zh-TW" dirty="0" smtClean="0"/>
              <a:t>—example 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49" y="1700808"/>
            <a:ext cx="830707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43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相關屬性如下表：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844191"/>
              </p:ext>
            </p:extLst>
          </p:nvPr>
        </p:nvGraphicFramePr>
        <p:xfrm>
          <a:off x="472984" y="1393224"/>
          <a:ext cx="8352927" cy="48768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794297"/>
                <a:gridCol w="2779315"/>
                <a:gridCol w="2779315"/>
              </a:tblGrid>
              <a:tr h="2232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</a:p>
                  </a:txBody>
                  <a:tcPr marL="48492" marR="484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屬性名稱</a:t>
                      </a:r>
                    </a:p>
                  </a:txBody>
                  <a:tcPr marL="48492" marR="484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設定值</a:t>
                      </a:r>
                    </a:p>
                  </a:txBody>
                  <a:tcPr marL="48492" marR="484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5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border-style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邊框樣式</a:t>
                      </a: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none(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預設值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solid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double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groove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ridge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inset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outset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28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border-top-style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border-left-style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border-bottom-style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border-right-style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上下左右四邊的邊框樣式</a:t>
                      </a: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sz="1600" b="0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border-style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28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border-width 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邊框寬度</a:t>
                      </a: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寬度數值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thin(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薄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thick(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厚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medium(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中等，預設值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28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border-top-width </a:t>
                      </a:r>
                      <a:endParaRPr lang="en-US" sz="1600" b="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border-left-width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border-bottom-width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border-right-width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上下左右四邊的寬度</a:t>
                      </a: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sz="1600" b="0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border-width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47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353121"/>
              </p:ext>
            </p:extLst>
          </p:nvPr>
        </p:nvGraphicFramePr>
        <p:xfrm>
          <a:off x="457200" y="1481138"/>
          <a:ext cx="8507289" cy="47561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845935"/>
                <a:gridCol w="2830677"/>
                <a:gridCol w="2830677"/>
              </a:tblGrid>
              <a:tr h="485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屬性名稱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設定值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517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border-color 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邊框顏色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顏色名稱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zh-TW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進位</a:t>
                      </a: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(HEX)</a:t>
                      </a:r>
                      <a:r>
                        <a:rPr lang="zh-TW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碼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RGB</a:t>
                      </a:r>
                      <a:r>
                        <a:rPr lang="zh-TW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碼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22023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border-top-color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border-left-color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border-bottom-color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border-right-color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上下左右四邊的邊框顏色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border-color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506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綜合設定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506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border-radius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邊框導圓角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長度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px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或百分比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(%)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22023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border-top-left-radius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border-top-right-radius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border-bottom-left-radius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border-bottom-right-radius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上下左右四邊導圓角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長度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px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或百分比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(%)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506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border-image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花邊框線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8492" marR="484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33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sz="3600" dirty="0" smtClean="0"/>
              <a:t>border-style </a:t>
            </a:r>
            <a:r>
              <a:rPr lang="zh-TW" altLang="zh-TW" sz="3600" dirty="0" smtClean="0"/>
              <a:t>邊框樣式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539552" y="1293738"/>
            <a:ext cx="7975798" cy="4943574"/>
          </a:xfrm>
        </p:spPr>
        <p:txBody>
          <a:bodyPr>
            <a:noAutofit/>
          </a:bodyPr>
          <a:lstStyle/>
          <a:p>
            <a:r>
              <a:rPr lang="en-US" altLang="zh-TW" sz="2000" dirty="0" err="1" smtClean="0">
                <a:solidFill>
                  <a:srgbClr val="FF0000"/>
                </a:solidFill>
              </a:rPr>
              <a:t>border-style:solid</a:t>
            </a:r>
            <a:r>
              <a:rPr lang="en-US" altLang="zh-TW" sz="2000" dirty="0" smtClean="0">
                <a:solidFill>
                  <a:srgbClr val="FF0000"/>
                </a:solidFill>
              </a:rPr>
              <a:t>; </a:t>
            </a:r>
            <a:endParaRPr lang="en-US" altLang="zh-TW" sz="2000" dirty="0" smtClean="0"/>
          </a:p>
          <a:p>
            <a:r>
              <a:rPr lang="zh-TW" altLang="zh-TW" sz="2000" dirty="0" smtClean="0"/>
              <a:t>設定值共有</a:t>
            </a:r>
            <a:r>
              <a:rPr lang="en-US" altLang="zh-TW" sz="2000" dirty="0" smtClean="0"/>
              <a:t>8</a:t>
            </a:r>
            <a:r>
              <a:rPr lang="zh-TW" altLang="zh-TW" sz="2000" dirty="0" smtClean="0"/>
              <a:t>種</a:t>
            </a:r>
            <a:r>
              <a:rPr lang="zh-TW" altLang="en-US" sz="2000" dirty="0" smtClean="0"/>
              <a:t>：</a:t>
            </a:r>
            <a:r>
              <a:rPr lang="en-US" altLang="zh-TW" sz="2000" dirty="0" smtClean="0"/>
              <a:t>solid(</a:t>
            </a:r>
            <a:r>
              <a:rPr lang="zh-TW" altLang="zh-TW" sz="2000" dirty="0" smtClean="0"/>
              <a:t>實線</a:t>
            </a:r>
            <a:r>
              <a:rPr lang="en-US" altLang="zh-TW" sz="2000" dirty="0" smtClean="0"/>
              <a:t>)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dashed(</a:t>
            </a:r>
            <a:r>
              <a:rPr lang="zh-TW" altLang="zh-TW" sz="2000" dirty="0" smtClean="0"/>
              <a:t>虛線</a:t>
            </a:r>
            <a:r>
              <a:rPr lang="en-US" altLang="zh-TW" sz="2000" dirty="0" smtClean="0"/>
              <a:t>)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double(</a:t>
            </a:r>
            <a:r>
              <a:rPr lang="zh-TW" altLang="zh-TW" sz="2000" dirty="0" smtClean="0"/>
              <a:t>雙實線</a:t>
            </a:r>
            <a:r>
              <a:rPr lang="en-US" altLang="zh-TW" sz="2000" dirty="0" smtClean="0"/>
              <a:t>)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dotted(</a:t>
            </a:r>
            <a:r>
              <a:rPr lang="zh-TW" altLang="zh-TW" sz="2000" dirty="0" smtClean="0"/>
              <a:t>點線</a:t>
            </a:r>
            <a:r>
              <a:rPr lang="en-US" altLang="zh-TW" sz="2000" dirty="0" smtClean="0"/>
              <a:t>)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groove(3D</a:t>
            </a:r>
            <a:r>
              <a:rPr lang="zh-TW" altLang="zh-TW" sz="2000" dirty="0" smtClean="0"/>
              <a:t>凹線</a:t>
            </a:r>
            <a:r>
              <a:rPr lang="en-US" altLang="zh-TW" sz="2000" dirty="0" smtClean="0"/>
              <a:t>)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ridge(3D</a:t>
            </a:r>
            <a:r>
              <a:rPr lang="zh-TW" altLang="zh-TW" sz="2000" dirty="0" smtClean="0"/>
              <a:t>凸線</a:t>
            </a:r>
            <a:r>
              <a:rPr lang="en-US" altLang="zh-TW" sz="2000" dirty="0" smtClean="0"/>
              <a:t>)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inset(3D</a:t>
            </a:r>
            <a:r>
              <a:rPr lang="zh-TW" altLang="zh-TW" sz="2000" dirty="0" smtClean="0"/>
              <a:t>嵌入線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outset(3D</a:t>
            </a:r>
            <a:r>
              <a:rPr lang="zh-TW" altLang="zh-TW" sz="2000" dirty="0" smtClean="0"/>
              <a:t>浮出線</a:t>
            </a:r>
            <a:r>
              <a:rPr lang="en-US" altLang="zh-TW" sz="2000" dirty="0" smtClean="0"/>
              <a:t>)</a:t>
            </a:r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 smtClean="0"/>
          </a:p>
          <a:p>
            <a:r>
              <a:rPr lang="zh-TW" altLang="en-US" sz="2000" dirty="0" smtClean="0"/>
              <a:t>上下左右分別設定邊框：</a:t>
            </a:r>
            <a:endParaRPr lang="en-US" altLang="zh-TW" sz="2000" dirty="0" smtClean="0"/>
          </a:p>
          <a:p>
            <a:pPr lvl="1"/>
            <a:r>
              <a:rPr lang="zh-TW" altLang="en-US" sz="1800" dirty="0" smtClean="0"/>
              <a:t>上邊框：</a:t>
            </a:r>
            <a:r>
              <a:rPr lang="en-US" altLang="zh-TW" sz="1800" dirty="0" smtClean="0"/>
              <a:t>border-top-style</a:t>
            </a:r>
            <a:r>
              <a:rPr lang="zh-TW" altLang="zh-TW" sz="1800" dirty="0" smtClean="0"/>
              <a:t>、</a:t>
            </a:r>
            <a:r>
              <a:rPr lang="zh-TW" altLang="en-US" sz="1800" dirty="0" smtClean="0"/>
              <a:t>左邊框：</a:t>
            </a:r>
            <a:r>
              <a:rPr lang="en-US" altLang="zh-TW" sz="1800" dirty="0" smtClean="0"/>
              <a:t>border-left-style</a:t>
            </a:r>
          </a:p>
          <a:p>
            <a:pPr lvl="1"/>
            <a:r>
              <a:rPr lang="zh-TW" altLang="en-US" sz="1800" dirty="0" smtClean="0"/>
              <a:t>下邊框：</a:t>
            </a:r>
            <a:r>
              <a:rPr lang="en-US" altLang="zh-TW" sz="1800" dirty="0" smtClean="0"/>
              <a:t>border-bottom-style</a:t>
            </a:r>
            <a:r>
              <a:rPr lang="zh-TW" altLang="en-US" sz="1800" dirty="0" smtClean="0"/>
              <a:t>、右邊框：</a:t>
            </a:r>
            <a:r>
              <a:rPr lang="en-US" altLang="zh-TW" sz="1800" dirty="0" smtClean="0"/>
              <a:t>border-right-style</a:t>
            </a:r>
          </a:p>
          <a:p>
            <a:r>
              <a:rPr lang="zh-TW" altLang="en-US" sz="2000" dirty="0" smtClean="0"/>
              <a:t>以一行撰寫</a:t>
            </a:r>
            <a:r>
              <a:rPr lang="zh-TW" altLang="zh-TW" sz="2000" dirty="0" smtClean="0"/>
              <a:t>，依照</a:t>
            </a:r>
            <a:r>
              <a:rPr lang="zh-TW" altLang="zh-TW" sz="2000" dirty="0" smtClean="0">
                <a:solidFill>
                  <a:srgbClr val="FF0000"/>
                </a:solidFill>
              </a:rPr>
              <a:t>上、右、下、左</a:t>
            </a:r>
            <a:r>
              <a:rPr lang="zh-TW" altLang="zh-TW" sz="2000" dirty="0" smtClean="0"/>
              <a:t>順序排列，中間以空格分隔</a:t>
            </a:r>
            <a:endParaRPr lang="en-US" altLang="zh-TW" sz="20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53710"/>
            <a:ext cx="4896544" cy="122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6006479"/>
            <a:ext cx="734481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border-style: solid </a:t>
            </a:r>
            <a:r>
              <a:rPr lang="en-US" altLang="zh-TW" sz="2400" b="1" dirty="0"/>
              <a:t>double groove ridge</a:t>
            </a:r>
            <a:r>
              <a:rPr lang="en-US" altLang="zh-TW" sz="2400" b="1" dirty="0" smtClean="0"/>
              <a:t>;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971600" y="3974088"/>
            <a:ext cx="6462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http://www.w3schools.com/css/css_border</a:t>
            </a:r>
            <a:r>
              <a:rPr lang="zh-TW" altLang="en-US" dirty="0" smtClean="0">
                <a:hlinkClick r:id="rId3"/>
              </a:rPr>
              <a:t>.asp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42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border-style—Example 1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907704" y="1484784"/>
            <a:ext cx="5904656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&lt;style&gt;</a:t>
            </a:r>
          </a:p>
          <a:p>
            <a:r>
              <a:rPr lang="en-US" altLang="zh-TW" dirty="0" smtClean="0"/>
              <a:t>    p.one </a:t>
            </a:r>
            <a:r>
              <a:rPr lang="en-US" altLang="zh-TW" dirty="0"/>
              <a:t>{border-style: dotted solid dashed double;}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p.two</a:t>
            </a:r>
            <a:r>
              <a:rPr lang="en-US" altLang="zh-TW" dirty="0" smtClean="0"/>
              <a:t> </a:t>
            </a:r>
            <a:r>
              <a:rPr lang="en-US" altLang="zh-TW" dirty="0"/>
              <a:t>{border-style: dotted solid dashed;}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p.three</a:t>
            </a:r>
            <a:r>
              <a:rPr lang="en-US" altLang="zh-TW" dirty="0" smtClean="0"/>
              <a:t> </a:t>
            </a:r>
            <a:r>
              <a:rPr lang="en-US" altLang="zh-TW" dirty="0"/>
              <a:t>{border-style: dotted solid;}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p.four</a:t>
            </a:r>
            <a:r>
              <a:rPr lang="en-US" altLang="zh-TW" dirty="0" smtClean="0"/>
              <a:t> </a:t>
            </a:r>
            <a:r>
              <a:rPr lang="en-US" altLang="zh-TW" dirty="0"/>
              <a:t>{border-style: dotted;}</a:t>
            </a:r>
          </a:p>
          <a:p>
            <a:r>
              <a:rPr lang="en-US" altLang="zh-TW" dirty="0"/>
              <a:t>&lt;/style</a:t>
            </a:r>
            <a:r>
              <a:rPr lang="en-US" altLang="zh-TW" dirty="0" smtClean="0"/>
              <a:t>&gt;  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1" y="3933056"/>
            <a:ext cx="8074025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72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border-style—Example 2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575" y="1484784"/>
            <a:ext cx="7451765" cy="4593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52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border-width </a:t>
            </a:r>
            <a:r>
              <a:rPr lang="zh-TW" altLang="zh-TW" kern="100" dirty="0"/>
              <a:t>邊框寬度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628800"/>
            <a:ext cx="6537482" cy="4176464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1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border-width </a:t>
            </a:r>
            <a:r>
              <a:rPr lang="en-US" altLang="zh-TW" kern="100" dirty="0" smtClean="0"/>
              <a:t>--Example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780928"/>
            <a:ext cx="4230614" cy="129614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87624" y="1412776"/>
            <a:ext cx="2808312" cy="4154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&lt;style&gt;</a:t>
            </a:r>
          </a:p>
          <a:p>
            <a:r>
              <a:rPr lang="en-US" altLang="zh-TW" sz="1600" dirty="0"/>
              <a:t>p.one {</a:t>
            </a:r>
          </a:p>
          <a:p>
            <a:r>
              <a:rPr lang="en-US" altLang="zh-TW" sz="1600" dirty="0"/>
              <a:t>    border-style: solid;</a:t>
            </a:r>
          </a:p>
          <a:p>
            <a:r>
              <a:rPr lang="en-US" altLang="zh-TW" sz="1600" dirty="0"/>
              <a:t>    border-width: </a:t>
            </a:r>
            <a:r>
              <a:rPr lang="en-US" altLang="zh-TW" sz="1600" dirty="0">
                <a:solidFill>
                  <a:srgbClr val="FF0000"/>
                </a:solidFill>
              </a:rPr>
              <a:t>5px;</a:t>
            </a:r>
          </a:p>
          <a:p>
            <a:r>
              <a:rPr lang="en-US" altLang="zh-TW" sz="1600" dirty="0"/>
              <a:t>}</a:t>
            </a:r>
          </a:p>
          <a:p>
            <a:endParaRPr lang="en-US" altLang="zh-TW" sz="1600" dirty="0"/>
          </a:p>
          <a:p>
            <a:r>
              <a:rPr lang="en-US" altLang="zh-TW" sz="1600" dirty="0" err="1"/>
              <a:t>p.two</a:t>
            </a:r>
            <a:r>
              <a:rPr lang="en-US" altLang="zh-TW" sz="1600" dirty="0"/>
              <a:t> {</a:t>
            </a:r>
          </a:p>
          <a:p>
            <a:r>
              <a:rPr lang="en-US" altLang="zh-TW" sz="1600" dirty="0"/>
              <a:t>    border-style: solid;</a:t>
            </a:r>
          </a:p>
          <a:p>
            <a:r>
              <a:rPr lang="en-US" altLang="zh-TW" sz="1600" dirty="0"/>
              <a:t>    border-width: </a:t>
            </a:r>
            <a:r>
              <a:rPr lang="en-US" altLang="zh-TW" sz="1600" dirty="0">
                <a:solidFill>
                  <a:srgbClr val="FF0000"/>
                </a:solidFill>
              </a:rPr>
              <a:t>medium;</a:t>
            </a:r>
          </a:p>
          <a:p>
            <a:r>
              <a:rPr lang="en-US" altLang="zh-TW" sz="1600" dirty="0"/>
              <a:t>}</a:t>
            </a:r>
          </a:p>
          <a:p>
            <a:endParaRPr lang="en-US" altLang="zh-TW" sz="1600" dirty="0"/>
          </a:p>
          <a:p>
            <a:r>
              <a:rPr lang="en-US" altLang="zh-TW" sz="1600" dirty="0" err="1"/>
              <a:t>p.three</a:t>
            </a:r>
            <a:r>
              <a:rPr lang="en-US" altLang="zh-TW" sz="1600" dirty="0"/>
              <a:t> {</a:t>
            </a:r>
          </a:p>
          <a:p>
            <a:r>
              <a:rPr lang="en-US" altLang="zh-TW" sz="1600" dirty="0"/>
              <a:t>    border-style: solid;</a:t>
            </a:r>
          </a:p>
          <a:p>
            <a:r>
              <a:rPr lang="en-US" altLang="zh-TW" sz="1600" dirty="0"/>
              <a:t>    border-width: </a:t>
            </a:r>
            <a:r>
              <a:rPr lang="en-US" altLang="zh-TW" sz="1600" dirty="0">
                <a:solidFill>
                  <a:srgbClr val="FF0000"/>
                </a:solidFill>
              </a:rPr>
              <a:t>1px;</a:t>
            </a:r>
          </a:p>
          <a:p>
            <a:r>
              <a:rPr lang="en-US" altLang="zh-TW" sz="1600" dirty="0"/>
              <a:t>}</a:t>
            </a:r>
          </a:p>
          <a:p>
            <a:r>
              <a:rPr lang="en-US" altLang="zh-TW" sz="1600" dirty="0"/>
              <a:t>&lt;/style&gt;</a:t>
            </a:r>
            <a:endParaRPr lang="zh-TW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971600" y="5805264"/>
            <a:ext cx="7470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http://www.w3schools.com/css/tryit.asp?filename=trycss_border-widt</a:t>
            </a:r>
            <a:r>
              <a:rPr lang="zh-TW" altLang="en-US" dirty="0" smtClean="0">
                <a:hlinkClick r:id="rId3"/>
              </a:rPr>
              <a:t>h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3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border-color</a:t>
            </a:r>
            <a:r>
              <a:rPr lang="zh-TW" altLang="zh-TW" sz="4000" dirty="0" smtClean="0"/>
              <a:t>邊框顏色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border-color: </a:t>
            </a:r>
            <a:r>
              <a:rPr lang="zh-TW" altLang="en-US" sz="2400" dirty="0" smtClean="0">
                <a:solidFill>
                  <a:srgbClr val="FF0000"/>
                </a:solidFill>
              </a:rPr>
              <a:t>顏色值</a:t>
            </a:r>
            <a:r>
              <a:rPr lang="en-US" altLang="zh-TW" sz="2400" dirty="0" smtClean="0"/>
              <a:t>;</a:t>
            </a:r>
          </a:p>
          <a:p>
            <a:pPr lvl="1"/>
            <a:r>
              <a:rPr lang="zh-TW" altLang="zh-TW" sz="2000" dirty="0" smtClean="0"/>
              <a:t>設定值可以是</a:t>
            </a:r>
            <a:r>
              <a:rPr lang="zh-TW" altLang="zh-TW" sz="2000" dirty="0" smtClean="0">
                <a:solidFill>
                  <a:srgbClr val="FF0000"/>
                </a:solidFill>
              </a:rPr>
              <a:t>顏色名稱、</a:t>
            </a:r>
            <a:r>
              <a:rPr lang="en-US" altLang="zh-TW" sz="2000" dirty="0" smtClean="0">
                <a:solidFill>
                  <a:srgbClr val="FF0000"/>
                </a:solidFill>
              </a:rPr>
              <a:t>16</a:t>
            </a:r>
            <a:r>
              <a:rPr lang="zh-TW" altLang="zh-TW" sz="2000" dirty="0" smtClean="0">
                <a:solidFill>
                  <a:srgbClr val="FF0000"/>
                </a:solidFill>
              </a:rPr>
              <a:t>進位碼或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rgb</a:t>
            </a:r>
            <a:r>
              <a:rPr lang="zh-TW" altLang="zh-TW" sz="2000" dirty="0" smtClean="0">
                <a:solidFill>
                  <a:srgbClr val="FF0000"/>
                </a:solidFill>
              </a:rPr>
              <a:t>碼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endParaRPr lang="en-US" altLang="zh-TW" sz="2400" dirty="0" smtClean="0"/>
          </a:p>
          <a:p>
            <a:r>
              <a:rPr lang="zh-TW" altLang="zh-TW" sz="2400" dirty="0" smtClean="0"/>
              <a:t>四個邊各套用不同的顏色，輸入的值必須依照</a:t>
            </a:r>
            <a:r>
              <a:rPr lang="zh-TW" altLang="zh-TW" sz="2400" dirty="0" smtClean="0">
                <a:solidFill>
                  <a:srgbClr val="FF0000"/>
                </a:solidFill>
              </a:rPr>
              <a:t>上、右、下、左</a:t>
            </a:r>
            <a:r>
              <a:rPr lang="zh-TW" altLang="zh-TW" sz="2400" dirty="0" smtClean="0"/>
              <a:t>順序排列，中間以空格分隔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Example: </a:t>
            </a:r>
            <a:r>
              <a:rPr lang="en-US" altLang="zh-TW" sz="2000" dirty="0">
                <a:hlinkClick r:id="rId2"/>
              </a:rPr>
              <a:t>http://</a:t>
            </a:r>
            <a:r>
              <a:rPr lang="en-US" altLang="zh-TW" sz="2000" dirty="0" smtClean="0">
                <a:hlinkClick r:id="rId2"/>
              </a:rPr>
              <a:t>www.w3schools.com/css/tryit.asp?filename=trycss_border-color1</a:t>
            </a:r>
            <a:endParaRPr lang="en-US" altLang="zh-TW" sz="2000" dirty="0" smtClean="0"/>
          </a:p>
          <a:p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899592" y="3573016"/>
            <a:ext cx="770485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border-color: green;</a:t>
            </a:r>
          </a:p>
          <a:p>
            <a:pPr algn="ctr"/>
            <a:r>
              <a:rPr lang="en-US" altLang="zh-TW" dirty="0" smtClean="0"/>
              <a:t>border- </a:t>
            </a:r>
            <a:r>
              <a:rPr lang="en-US" altLang="zh-TW" dirty="0"/>
              <a:t>color: green red </a:t>
            </a:r>
            <a:r>
              <a:rPr lang="en-US" altLang="zh-TW" dirty="0" err="1"/>
              <a:t>rgb</a:t>
            </a:r>
            <a:r>
              <a:rPr lang="en-US" altLang="zh-TW" dirty="0"/>
              <a:t>(255,255,0) #FF00FF</a:t>
            </a:r>
            <a:r>
              <a:rPr lang="en-US" altLang="zh-TW" dirty="0" smtClean="0"/>
              <a:t>; 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26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border</a:t>
            </a:r>
            <a:r>
              <a:rPr lang="zh-TW" altLang="zh-TW" sz="3600" dirty="0" smtClean="0"/>
              <a:t>邊框綜合設定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如果</a:t>
            </a:r>
            <a:r>
              <a:rPr lang="zh-TW" altLang="zh-TW" sz="2400" dirty="0" smtClean="0">
                <a:solidFill>
                  <a:srgbClr val="FF0000"/>
                </a:solidFill>
              </a:rPr>
              <a:t>四邊的邊框屬性</a:t>
            </a:r>
            <a:r>
              <a:rPr lang="zh-TW" altLang="zh-TW" sz="2400" dirty="0" smtClean="0"/>
              <a:t>都一樣，可以一次宣告邊框樣式、邊框寬度以及邊框顏色，</a:t>
            </a:r>
            <a:r>
              <a:rPr lang="zh-TW" altLang="zh-TW" sz="2400" dirty="0" smtClean="0">
                <a:solidFill>
                  <a:srgbClr val="FF0000"/>
                </a:solidFill>
              </a:rPr>
              <a:t>這三種屬性並沒有先後順序</a:t>
            </a:r>
            <a:r>
              <a:rPr lang="zh-TW" altLang="zh-TW" sz="2400" dirty="0" smtClean="0"/>
              <a:t>，只要以空格分隔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Example</a:t>
            </a:r>
          </a:p>
          <a:p>
            <a:pPr lvl="1"/>
            <a:r>
              <a:rPr lang="en-US" altLang="zh-TW" sz="2000" dirty="0">
                <a:hlinkClick r:id="rId2"/>
              </a:rPr>
              <a:t>http://</a:t>
            </a:r>
            <a:r>
              <a:rPr lang="en-US" altLang="zh-TW" sz="2000" dirty="0" smtClean="0">
                <a:hlinkClick r:id="rId2"/>
              </a:rPr>
              <a:t>www.w3schools.com/css/tryit.asp?filename=trycss_border</a:t>
            </a:r>
            <a:endParaRPr lang="en-US" altLang="zh-TW" sz="2000" dirty="0" smtClean="0"/>
          </a:p>
          <a:p>
            <a:pPr lvl="1"/>
            <a:endParaRPr lang="zh-TW" altLang="en-US" sz="2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2852936"/>
            <a:ext cx="705678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border</a:t>
            </a:r>
            <a:r>
              <a:rPr lang="en-US" altLang="zh-TW" sz="2400" dirty="0"/>
              <a:t>:#0000FF 5px solid</a:t>
            </a:r>
            <a:r>
              <a:rPr lang="en-US" altLang="zh-TW" sz="2400" dirty="0" smtClean="0"/>
              <a:t>;</a:t>
            </a:r>
            <a:endParaRPr lang="zh-TW" altLang="en-US" sz="24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6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網頁排版實</a:t>
            </a:r>
            <a:r>
              <a:rPr lang="zh-TW" altLang="en-US" dirty="0"/>
              <a:t>例</a:t>
            </a:r>
            <a:endParaRPr lang="en-US" altLang="zh-TW" dirty="0" smtClean="0"/>
          </a:p>
          <a:p>
            <a:r>
              <a:rPr lang="en-US" altLang="zh-TW" dirty="0" smtClean="0"/>
              <a:t>Box Model</a:t>
            </a:r>
          </a:p>
          <a:p>
            <a:r>
              <a:rPr lang="zh-TW" altLang="en-US" dirty="0" smtClean="0"/>
              <a:t>邊界與邊框設</a:t>
            </a:r>
            <a:r>
              <a:rPr lang="zh-TW" altLang="en-US" dirty="0"/>
              <a:t>定</a:t>
            </a:r>
            <a:endParaRPr lang="en-US" altLang="zh-TW" dirty="0" smtClean="0"/>
          </a:p>
          <a:p>
            <a:r>
              <a:rPr lang="zh-TW" altLang="en-US" dirty="0" smtClean="0"/>
              <a:t>網頁元件定位</a:t>
            </a:r>
            <a:endParaRPr lang="en-US" altLang="zh-TW" dirty="0" smtClean="0"/>
          </a:p>
          <a:p>
            <a:r>
              <a:rPr lang="zh-TW" altLang="en-US" dirty="0" smtClean="0"/>
              <a:t>多欄位排版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2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border-radius </a:t>
            </a:r>
            <a:r>
              <a:rPr lang="zh-TW" altLang="zh-TW" sz="3600" dirty="0" smtClean="0"/>
              <a:t>邊框導圓角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539103" y="1290090"/>
            <a:ext cx="7975798" cy="4824536"/>
          </a:xfrm>
        </p:spPr>
        <p:txBody>
          <a:bodyPr>
            <a:noAutofit/>
          </a:bodyPr>
          <a:lstStyle/>
          <a:p>
            <a:r>
              <a:rPr lang="en-US" altLang="zh-TW" sz="2400" dirty="0" err="1" smtClean="0"/>
              <a:t>boder</a:t>
            </a:r>
            <a:r>
              <a:rPr lang="en-US" altLang="zh-TW" sz="2400" dirty="0" smtClean="0"/>
              <a:t>-radius: </a:t>
            </a:r>
            <a:r>
              <a:rPr lang="zh-TW" altLang="en-US" sz="2400" dirty="0" smtClean="0"/>
              <a:t>設定值</a:t>
            </a:r>
            <a:r>
              <a:rPr lang="en-US" altLang="zh-TW" sz="2400" dirty="0" smtClean="0"/>
              <a:t>;</a:t>
            </a:r>
          </a:p>
          <a:p>
            <a:pPr lvl="1"/>
            <a:r>
              <a:rPr lang="zh-TW" altLang="en-US" sz="2000" dirty="0" smtClean="0"/>
              <a:t>設定值可以是長度單位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px</a:t>
            </a:r>
            <a:r>
              <a:rPr lang="en-US" altLang="zh-TW" sz="2000" dirty="0" smtClean="0"/>
              <a:t>, </a:t>
            </a:r>
            <a:r>
              <a:rPr lang="en-US" altLang="zh-TW" sz="2000" dirty="0" err="1" smtClean="0"/>
              <a:t>pt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、百分比</a:t>
            </a:r>
            <a:r>
              <a:rPr lang="en-US" altLang="zh-TW" sz="2000" dirty="0" smtClean="0"/>
              <a:t>(%)</a:t>
            </a:r>
          </a:p>
          <a:p>
            <a:pPr lvl="1"/>
            <a:endParaRPr lang="en-US" altLang="zh-TW" sz="20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CSS3</a:t>
            </a:r>
            <a:r>
              <a:rPr lang="zh-TW" altLang="zh-TW" sz="2400" dirty="0" smtClean="0"/>
              <a:t>新增屬性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四邊套用相同寬度的圓角</a:t>
            </a:r>
            <a:endParaRPr lang="en-US" altLang="zh-TW" sz="2000" dirty="0" smtClean="0"/>
          </a:p>
          <a:p>
            <a:pPr lvl="2"/>
            <a:r>
              <a:rPr lang="en-US" altLang="zh-TW" sz="1800" dirty="0" smtClean="0"/>
              <a:t>border-radius:25px;</a:t>
            </a:r>
          </a:p>
          <a:p>
            <a:pPr lvl="1"/>
            <a:r>
              <a:rPr lang="zh-TW" altLang="zh-TW" sz="2000" dirty="0" smtClean="0"/>
              <a:t>讓四個邊各套用不同</a:t>
            </a:r>
            <a:r>
              <a:rPr lang="zh-TW" altLang="en-US" sz="2000" dirty="0" smtClean="0"/>
              <a:t>寬度</a:t>
            </a:r>
            <a:r>
              <a:rPr lang="zh-TW" altLang="zh-TW" sz="2000" dirty="0" smtClean="0"/>
              <a:t>的</a:t>
            </a:r>
            <a:r>
              <a:rPr lang="zh-TW" altLang="en-US" sz="2000" dirty="0" smtClean="0"/>
              <a:t>圓角</a:t>
            </a:r>
            <a:endParaRPr lang="en-US" altLang="zh-TW" sz="2000" dirty="0" smtClean="0"/>
          </a:p>
          <a:p>
            <a:pPr lvl="2"/>
            <a:r>
              <a:rPr lang="en-US" altLang="zh-TW" sz="1800" dirty="0" smtClean="0"/>
              <a:t>border-radius:25px 10px 15px 30px;</a:t>
            </a:r>
          </a:p>
          <a:p>
            <a:pPr lvl="1"/>
            <a:r>
              <a:rPr lang="zh-TW" altLang="en-US" sz="2000" dirty="0"/>
              <a:t>分別</a:t>
            </a:r>
            <a:r>
              <a:rPr lang="zh-TW" altLang="en-US" sz="2000" dirty="0" smtClean="0"/>
              <a:t>設定四邊的圓角</a:t>
            </a:r>
            <a:endParaRPr lang="en-US" altLang="zh-TW" sz="2000" dirty="0" smtClean="0"/>
          </a:p>
          <a:p>
            <a:pPr lvl="2"/>
            <a:r>
              <a:rPr lang="en-US" altLang="zh-TW" sz="1800" dirty="0" smtClean="0"/>
              <a:t>border-top-left-radius</a:t>
            </a:r>
          </a:p>
          <a:p>
            <a:pPr lvl="2"/>
            <a:r>
              <a:rPr lang="en-US" altLang="zh-TW" sz="1800" dirty="0" smtClean="0"/>
              <a:t>border-top-right-radius</a:t>
            </a:r>
          </a:p>
          <a:p>
            <a:pPr lvl="2"/>
            <a:r>
              <a:rPr lang="en-US" altLang="zh-TW" sz="1800" dirty="0" smtClean="0"/>
              <a:t>border-bottom-left-radius</a:t>
            </a:r>
          </a:p>
          <a:p>
            <a:pPr lvl="2"/>
            <a:r>
              <a:rPr lang="en-US" altLang="zh-TW" sz="1800" dirty="0" smtClean="0"/>
              <a:t>border-bottom-right-radius</a:t>
            </a:r>
            <a:endParaRPr lang="zh-TW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971600" y="2132856"/>
            <a:ext cx="7830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http://www.w3schools.com/cssref/playit.asp?filename=playcss_border-radiu</a:t>
            </a:r>
            <a:r>
              <a:rPr lang="zh-TW" altLang="en-US" dirty="0" smtClean="0">
                <a:hlinkClick r:id="rId2"/>
              </a:rPr>
              <a:t>s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14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border-radius </a:t>
            </a:r>
            <a:r>
              <a:rPr lang="zh-TW" altLang="zh-TW" sz="3600" dirty="0" smtClean="0"/>
              <a:t>邊框導圓角</a:t>
            </a:r>
            <a:r>
              <a:rPr lang="en-US" altLang="zh-TW" sz="3600" dirty="0" smtClean="0"/>
              <a:t>--Example</a:t>
            </a:r>
            <a:endParaRPr lang="zh-TW" alt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76871"/>
            <a:ext cx="31321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99592" y="1766421"/>
            <a:ext cx="3168351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&lt;style&gt; </a:t>
            </a:r>
          </a:p>
          <a:p>
            <a:r>
              <a:rPr lang="en-US" altLang="zh-TW" dirty="0"/>
              <a:t>div {</a:t>
            </a:r>
          </a:p>
          <a:p>
            <a:r>
              <a:rPr lang="en-US" altLang="zh-TW" dirty="0"/>
              <a:t>    border: 2px solid;</a:t>
            </a:r>
          </a:p>
          <a:p>
            <a:r>
              <a:rPr lang="en-US" altLang="zh-TW" dirty="0"/>
              <a:t>    background: #</a:t>
            </a:r>
            <a:r>
              <a:rPr lang="en-US" altLang="zh-TW" dirty="0" err="1"/>
              <a:t>dddddd</a:t>
            </a:r>
            <a:r>
              <a:rPr lang="en-US" altLang="zh-TW" dirty="0" smtClean="0"/>
              <a:t>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smtClean="0">
                <a:solidFill>
                  <a:srgbClr val="FF0000"/>
                </a:solidFill>
              </a:rPr>
              <a:t>border-radius:40px </a:t>
            </a:r>
            <a:r>
              <a:rPr lang="en-US" altLang="zh-TW" dirty="0">
                <a:solidFill>
                  <a:srgbClr val="FF0000"/>
                </a:solidFill>
              </a:rPr>
              <a:t>10px;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&lt;/style&gt;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9592" y="4077072"/>
            <a:ext cx="3240360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&lt;style&gt; </a:t>
            </a:r>
          </a:p>
          <a:p>
            <a:r>
              <a:rPr lang="en-US" altLang="zh-TW" dirty="0"/>
              <a:t>div {</a:t>
            </a:r>
          </a:p>
          <a:p>
            <a:r>
              <a:rPr lang="en-US" altLang="zh-TW" dirty="0"/>
              <a:t>    border: 2px solid;</a:t>
            </a:r>
          </a:p>
          <a:p>
            <a:r>
              <a:rPr lang="en-US" altLang="zh-TW" dirty="0"/>
              <a:t>    background: #</a:t>
            </a:r>
            <a:r>
              <a:rPr lang="en-US" altLang="zh-TW" dirty="0" err="1"/>
              <a:t>dddddd</a:t>
            </a:r>
            <a:r>
              <a:rPr lang="en-US" altLang="zh-TW" dirty="0"/>
              <a:t>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smtClean="0">
                <a:solidFill>
                  <a:srgbClr val="FF0000"/>
                </a:solidFill>
              </a:rPr>
              <a:t>border-top-left-radius</a:t>
            </a:r>
            <a:r>
              <a:rPr lang="en-US" altLang="zh-TW" dirty="0">
                <a:solidFill>
                  <a:srgbClr val="FF0000"/>
                </a:solidFill>
              </a:rPr>
              <a:t>: 2em</a:t>
            </a:r>
            <a:r>
              <a:rPr lang="en-US" altLang="zh-TW" dirty="0" smtClean="0">
                <a:solidFill>
                  <a:srgbClr val="FF0000"/>
                </a:solidFill>
              </a:rPr>
              <a:t>;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&lt;/style&gt;</a:t>
            </a:r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4581128"/>
            <a:ext cx="312261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9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sz="3600" dirty="0" smtClean="0"/>
              <a:t>border-image </a:t>
            </a:r>
            <a:r>
              <a:rPr lang="zh-TW" altLang="zh-TW" sz="3600" dirty="0" smtClean="0"/>
              <a:t>花樣邊框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CSS3</a:t>
            </a:r>
            <a:r>
              <a:rPr lang="zh-TW" altLang="zh-TW" sz="2000" dirty="0" smtClean="0"/>
              <a:t>新增功能</a:t>
            </a:r>
            <a:r>
              <a:rPr lang="en-US" altLang="zh-TW" sz="2000" dirty="0" smtClean="0"/>
              <a:t>(IE, </a:t>
            </a:r>
            <a:r>
              <a:rPr lang="en-US" altLang="zh-TW" sz="2000" dirty="0" err="1" smtClean="0"/>
              <a:t>firefox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不支援</a:t>
            </a:r>
            <a:r>
              <a:rPr lang="en-US" altLang="zh-TW" sz="2000" dirty="0" smtClean="0"/>
              <a:t>)</a:t>
            </a:r>
          </a:p>
          <a:p>
            <a:r>
              <a:rPr lang="en-US" altLang="zh-TW" sz="2000" dirty="0" smtClean="0"/>
              <a:t>border-image : source slice width repeat;</a:t>
            </a: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source</a:t>
            </a:r>
            <a:r>
              <a:rPr lang="zh-TW" altLang="zh-TW" sz="1800" dirty="0" smtClean="0">
                <a:solidFill>
                  <a:srgbClr val="FF0000"/>
                </a:solidFill>
              </a:rPr>
              <a:t>：指定圖片路徑</a:t>
            </a:r>
            <a:r>
              <a:rPr lang="en-US" altLang="zh-TW" sz="1800" dirty="0" smtClean="0">
                <a:solidFill>
                  <a:srgbClr val="FF0000"/>
                </a:solidFill>
              </a:rPr>
              <a:t>(</a:t>
            </a:r>
            <a:r>
              <a:rPr lang="zh-TW" altLang="zh-TW" sz="1800" dirty="0" smtClean="0">
                <a:solidFill>
                  <a:srgbClr val="FF0000"/>
                </a:solidFill>
              </a:rPr>
              <a:t>必填</a:t>
            </a:r>
            <a:r>
              <a:rPr lang="en-US" altLang="zh-TW" sz="1800" dirty="0" smtClean="0">
                <a:solidFill>
                  <a:srgbClr val="FF0000"/>
                </a:solidFill>
              </a:rPr>
              <a:t>)</a:t>
            </a:r>
            <a:endParaRPr lang="zh-TW" altLang="zh-TW" sz="18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slice</a:t>
            </a:r>
            <a:r>
              <a:rPr lang="zh-TW" altLang="zh-TW" sz="1800" dirty="0" smtClean="0">
                <a:solidFill>
                  <a:srgbClr val="FF0000"/>
                </a:solidFill>
              </a:rPr>
              <a:t>：切出圖片使用的界線</a:t>
            </a:r>
            <a:r>
              <a:rPr lang="en-US" altLang="zh-TW" sz="1800" dirty="0" smtClean="0">
                <a:solidFill>
                  <a:srgbClr val="FF0000"/>
                </a:solidFill>
              </a:rPr>
              <a:t>(</a:t>
            </a:r>
            <a:r>
              <a:rPr lang="zh-TW" altLang="zh-TW" sz="1800" dirty="0" smtClean="0">
                <a:solidFill>
                  <a:srgbClr val="FF0000"/>
                </a:solidFill>
              </a:rPr>
              <a:t>必填</a:t>
            </a:r>
            <a:r>
              <a:rPr lang="en-US" altLang="zh-TW" sz="18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sz="1800" dirty="0" smtClean="0"/>
              <a:t>width</a:t>
            </a:r>
            <a:r>
              <a:rPr lang="zh-TW" altLang="zh-TW" sz="1800" dirty="0" smtClean="0"/>
              <a:t>：圖片寬度</a:t>
            </a:r>
            <a:r>
              <a:rPr lang="en-US" altLang="zh-TW" sz="1800" dirty="0" smtClean="0"/>
              <a:t>(</a:t>
            </a:r>
            <a:r>
              <a:rPr lang="zh-TW" altLang="zh-TW" sz="1800" dirty="0" smtClean="0"/>
              <a:t>可省略</a:t>
            </a:r>
            <a:r>
              <a:rPr lang="en-US" altLang="zh-TW" sz="1800" dirty="0" smtClean="0"/>
              <a:t>)</a:t>
            </a:r>
            <a:endParaRPr lang="zh-TW" altLang="zh-TW" sz="1800" dirty="0" smtClean="0"/>
          </a:p>
          <a:p>
            <a:pPr lvl="1"/>
            <a:r>
              <a:rPr lang="en-US" altLang="zh-TW" sz="1800" dirty="0" smtClean="0"/>
              <a:t>repeat</a:t>
            </a:r>
            <a:r>
              <a:rPr lang="zh-TW" altLang="zh-TW" sz="1800" dirty="0" smtClean="0"/>
              <a:t>：圖片填充方式</a:t>
            </a:r>
            <a:r>
              <a:rPr lang="en-US" altLang="zh-TW" sz="1800" dirty="0" smtClean="0"/>
              <a:t>(</a:t>
            </a:r>
            <a:r>
              <a:rPr lang="zh-TW" altLang="zh-TW" sz="1800" dirty="0" smtClean="0"/>
              <a:t>可省略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，值有</a:t>
            </a:r>
            <a:r>
              <a:rPr lang="en-US" altLang="zh-TW" sz="1800" dirty="0" smtClean="0"/>
              <a:t>stretch</a:t>
            </a:r>
            <a:r>
              <a:rPr lang="zh-TW" altLang="zh-TW" sz="1800" dirty="0" smtClean="0"/>
              <a:t>、</a:t>
            </a:r>
            <a:r>
              <a:rPr lang="en-US" altLang="zh-TW" sz="1800" dirty="0" smtClean="0"/>
              <a:t>repeat</a:t>
            </a:r>
            <a:r>
              <a:rPr lang="zh-TW" altLang="zh-TW" sz="1800" dirty="0" smtClean="0"/>
              <a:t>及</a:t>
            </a:r>
            <a:r>
              <a:rPr lang="en-US" altLang="zh-TW" sz="1800" dirty="0" smtClean="0"/>
              <a:t>round</a:t>
            </a:r>
          </a:p>
          <a:p>
            <a:pPr lvl="2"/>
            <a:r>
              <a:rPr lang="en-US" altLang="zh-TW" sz="1400" dirty="0" smtClean="0"/>
              <a:t>stretch:</a:t>
            </a:r>
            <a:r>
              <a:rPr lang="zh-TW" altLang="en-US" sz="1400" dirty="0" smtClean="0"/>
              <a:t>把圖片拉伸至整個邊框區域</a:t>
            </a:r>
            <a:endParaRPr lang="en-US" altLang="zh-TW" sz="1400" dirty="0" smtClean="0"/>
          </a:p>
          <a:p>
            <a:pPr lvl="2"/>
            <a:r>
              <a:rPr lang="en-US" altLang="zh-TW" sz="1400" dirty="0" smtClean="0"/>
              <a:t>repeat:</a:t>
            </a:r>
            <a:r>
              <a:rPr lang="zh-TW" altLang="en-US" sz="1400" dirty="0" smtClean="0"/>
              <a:t>重複填滿</a:t>
            </a:r>
            <a:endParaRPr lang="en-US" altLang="zh-TW" sz="1400" dirty="0" smtClean="0"/>
          </a:p>
          <a:p>
            <a:pPr lvl="2"/>
            <a:r>
              <a:rPr lang="en-US" altLang="zh-TW" sz="1400" dirty="0" smtClean="0"/>
              <a:t>round:</a:t>
            </a:r>
            <a:r>
              <a:rPr lang="zh-TW" altLang="en-US" sz="1400" dirty="0" smtClean="0"/>
              <a:t>重複填滿並自動調整圖片大小</a:t>
            </a:r>
            <a:endParaRPr lang="en-US" altLang="zh-TW" sz="1400" dirty="0" smtClean="0"/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border-image: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url</a:t>
            </a:r>
            <a:r>
              <a:rPr lang="en-US" altLang="zh-TW" sz="2000" dirty="0" smtClean="0">
                <a:solidFill>
                  <a:srgbClr val="FF0000"/>
                </a:solidFill>
              </a:rPr>
              <a:t>("border.png") 36 round</a:t>
            </a:r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四周界限距離不同</a:t>
            </a:r>
            <a:endParaRPr lang="en-US" altLang="zh-TW" sz="2000" dirty="0" smtClean="0"/>
          </a:p>
          <a:p>
            <a:pPr lvl="1"/>
            <a:r>
              <a:rPr lang="en-US" altLang="zh-TW" sz="1800" dirty="0" smtClean="0"/>
              <a:t>border-image: </a:t>
            </a:r>
            <a:r>
              <a:rPr lang="en-US" altLang="zh-TW" sz="1800" dirty="0" err="1" smtClean="0"/>
              <a:t>url</a:t>
            </a:r>
            <a:r>
              <a:rPr lang="en-US" altLang="zh-TW" sz="1800" dirty="0" smtClean="0"/>
              <a:t> (border.png) 35 25 25 15;</a:t>
            </a:r>
          </a:p>
          <a:p>
            <a:pPr lvl="1"/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306" y="1417638"/>
            <a:ext cx="3160674" cy="165132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5849404" y="1417638"/>
            <a:ext cx="2170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5849404" y="1323012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66412" y="1313150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直線圖說文字 1 18"/>
          <p:cNvSpPr/>
          <p:nvPr/>
        </p:nvSpPr>
        <p:spPr>
          <a:xfrm>
            <a:off x="5023057" y="1089237"/>
            <a:ext cx="726724" cy="283847"/>
          </a:xfrm>
          <a:prstGeom prst="borderCallout1">
            <a:avLst>
              <a:gd name="adj1" fmla="val 41586"/>
              <a:gd name="adj2" fmla="val 98924"/>
              <a:gd name="adj3" fmla="val 87479"/>
              <a:gd name="adj4" fmla="val 13024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slice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9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border-image </a:t>
            </a:r>
            <a:r>
              <a:rPr lang="zh-TW" altLang="zh-TW" dirty="0" smtClean="0"/>
              <a:t>花樣邊框</a:t>
            </a:r>
            <a:r>
              <a:rPr lang="en-US" altLang="zh-TW" dirty="0" smtClean="0"/>
              <a:t>--Example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86986"/>
            <a:ext cx="29591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917" y="1715449"/>
            <a:ext cx="8715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60775" y="1842925"/>
            <a:ext cx="5407369" cy="1892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300" dirty="0"/>
              <a:t>&lt;style&gt; </a:t>
            </a:r>
          </a:p>
          <a:p>
            <a:r>
              <a:rPr lang="en-US" altLang="zh-TW" sz="1300" dirty="0"/>
              <a:t>#</a:t>
            </a:r>
            <a:r>
              <a:rPr lang="en-US" altLang="zh-TW" sz="1300" dirty="0" err="1"/>
              <a:t>borderimg</a:t>
            </a:r>
            <a:r>
              <a:rPr lang="en-US" altLang="zh-TW" sz="1300" dirty="0"/>
              <a:t> { </a:t>
            </a:r>
          </a:p>
          <a:p>
            <a:r>
              <a:rPr lang="en-US" altLang="zh-TW" sz="1300" dirty="0"/>
              <a:t>    border: 10px solid transparent;</a:t>
            </a:r>
          </a:p>
          <a:p>
            <a:r>
              <a:rPr lang="en-US" altLang="zh-TW" sz="1300" dirty="0"/>
              <a:t>    padding: 15px;</a:t>
            </a:r>
          </a:p>
          <a:p>
            <a:r>
              <a:rPr lang="en-US" altLang="zh-TW" sz="1300" dirty="0"/>
              <a:t>    -</a:t>
            </a:r>
            <a:r>
              <a:rPr lang="en-US" altLang="zh-TW" sz="1300" dirty="0" err="1"/>
              <a:t>webkit</a:t>
            </a:r>
            <a:r>
              <a:rPr lang="en-US" altLang="zh-TW" sz="1300" dirty="0"/>
              <a:t>-border-image: </a:t>
            </a:r>
            <a:r>
              <a:rPr lang="en-US" altLang="zh-TW" sz="1300" dirty="0" err="1"/>
              <a:t>url</a:t>
            </a:r>
            <a:r>
              <a:rPr lang="en-US" altLang="zh-TW" sz="1300" dirty="0"/>
              <a:t>(border.png) 30 round; /* Safari 3.1-5 */</a:t>
            </a:r>
          </a:p>
          <a:p>
            <a:r>
              <a:rPr lang="en-US" altLang="zh-TW" sz="1300" dirty="0"/>
              <a:t>    -o-border-image: </a:t>
            </a:r>
            <a:r>
              <a:rPr lang="en-US" altLang="zh-TW" sz="1300" dirty="0" err="1"/>
              <a:t>url</a:t>
            </a:r>
            <a:r>
              <a:rPr lang="en-US" altLang="zh-TW" sz="1300" dirty="0"/>
              <a:t>(border.png) 30 round; /* Opera 11-12.1 */</a:t>
            </a:r>
          </a:p>
          <a:p>
            <a:r>
              <a:rPr lang="en-US" altLang="zh-TW" sz="1300" dirty="0"/>
              <a:t>    </a:t>
            </a:r>
            <a:r>
              <a:rPr lang="en-US" altLang="zh-TW" sz="1300" dirty="0">
                <a:solidFill>
                  <a:srgbClr val="FF0000"/>
                </a:solidFill>
              </a:rPr>
              <a:t>border-image: </a:t>
            </a:r>
            <a:r>
              <a:rPr lang="en-US" altLang="zh-TW" sz="1300" dirty="0" err="1">
                <a:solidFill>
                  <a:srgbClr val="FF0000"/>
                </a:solidFill>
              </a:rPr>
              <a:t>url</a:t>
            </a:r>
            <a:r>
              <a:rPr lang="en-US" altLang="zh-TW" sz="1300" dirty="0">
                <a:solidFill>
                  <a:srgbClr val="FF0000"/>
                </a:solidFill>
              </a:rPr>
              <a:t>(border.png) 30 round;</a:t>
            </a:r>
          </a:p>
          <a:p>
            <a:r>
              <a:rPr lang="en-US" altLang="zh-TW" sz="1300" dirty="0"/>
              <a:t>}</a:t>
            </a:r>
          </a:p>
          <a:p>
            <a:r>
              <a:rPr lang="en-US" altLang="zh-TW" sz="1300" dirty="0"/>
              <a:t>&lt;/style&gt;</a:t>
            </a:r>
            <a:endParaRPr lang="zh-TW" altLang="en-US" sz="13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45" y="3868573"/>
            <a:ext cx="7278518" cy="232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91353" y="1359300"/>
            <a:ext cx="81369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www.w3schools.com/cssref/tryit.asp?filename=trycss3_border-image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33945" y="6189171"/>
            <a:ext cx="77586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6"/>
              </a:rPr>
              <a:t>http://</a:t>
            </a:r>
            <a:r>
              <a:rPr lang="en-US" altLang="zh-TW" sz="1600" dirty="0" smtClean="0">
                <a:hlinkClick r:id="rId6"/>
              </a:rPr>
              <a:t>www.w3schools.com/cssref/playit.asp?filename=playcss_border-image2</a:t>
            </a:r>
            <a:endParaRPr lang="en-US" altLang="zh-TW" sz="1600" dirty="0">
              <a:hlinkClick r:id="rId6"/>
            </a:endParaRPr>
          </a:p>
          <a:p>
            <a:r>
              <a:rPr lang="zh-TW" altLang="en-US" sz="1600" dirty="0" smtClean="0">
                <a:hlinkClick r:id="rId6"/>
              </a:rPr>
              <a:t>http</a:t>
            </a:r>
            <a:r>
              <a:rPr lang="zh-TW" altLang="en-US" sz="1600" dirty="0">
                <a:hlinkClick r:id="rId6"/>
              </a:rPr>
              <a:t>://www.w3schools.com/cssref/tryit.asp?filename=trycss3_border-image</a:t>
            </a:r>
            <a:r>
              <a:rPr lang="zh-TW" altLang="en-US" sz="1600" dirty="0" smtClean="0">
                <a:hlinkClick r:id="rId6"/>
              </a:rPr>
              <a:t>2</a:t>
            </a:r>
            <a:endParaRPr lang="en-US" altLang="zh-TW" sz="1600" dirty="0" smtClean="0"/>
          </a:p>
          <a:p>
            <a:endParaRPr lang="zh-TW" altLang="en-US" sz="16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44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外框線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指定</a:t>
            </a:r>
            <a:r>
              <a:rPr lang="en-US" altLang="zh-TW" sz="2000" dirty="0" smtClean="0"/>
              <a:t>HTML</a:t>
            </a:r>
            <a:r>
              <a:rPr lang="zh-TW" altLang="en-US" sz="2000" dirty="0" smtClean="0"/>
              <a:t>元素的外框線樣式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endParaRPr lang="zh-TW" altLang="en-US" sz="2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98" y="1450964"/>
            <a:ext cx="3695492" cy="154053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345406"/>
              </p:ext>
            </p:extLst>
          </p:nvPr>
        </p:nvGraphicFramePr>
        <p:xfrm>
          <a:off x="950422" y="3126430"/>
          <a:ext cx="739555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527"/>
                <a:gridCol w="2304473"/>
                <a:gridCol w="3331557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屬性值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Outline-color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外框線的色彩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顏色名稱</a:t>
                      </a:r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進位碼</a:t>
                      </a:r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RGB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Outline-style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外框線的樣式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none|hidden|dotted|dashed|solid|double|groove|ridge|inset|outset|initial|inherit;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Outline-width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外框線的寬度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medium|thin|thick|</a:t>
                      </a:r>
                      <a:r>
                        <a:rPr lang="en-US" altLang="zh-TW" sz="1600" i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length</a:t>
                      </a:r>
                      <a:r>
                        <a:rPr lang="en-US" altLang="zh-TW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|initial|inherit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outline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個屬性之綜合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Outline-offset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外框線與框線的間距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38559" y="1916832"/>
            <a:ext cx="4584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hlinkClick r:id="rId3"/>
              </a:rPr>
              <a:t>https://www.w3schools.com/css/css_outline.asp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0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Outline-style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579336"/>
              </p:ext>
            </p:extLst>
          </p:nvPr>
        </p:nvGraphicFramePr>
        <p:xfrm>
          <a:off x="574035" y="2204864"/>
          <a:ext cx="797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930"/>
                <a:gridCol w="2572367"/>
                <a:gridCol w="1782164"/>
                <a:gridCol w="2340139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設定值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設定值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none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不顯示外框線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預設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double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雙線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hidden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不顯示外框線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groove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3D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立體內凹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dotted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虛線點狀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ridge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3D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立體外凸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dashed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虛線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Inset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內凹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實線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outset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外凸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471" marR="92471"/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62" y="1556792"/>
            <a:ext cx="7886700" cy="3709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2272" y="4521688"/>
            <a:ext cx="6229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https://www.w3schools.com/cssref/pr_outline-style</a:t>
            </a:r>
            <a:r>
              <a:rPr lang="zh-TW" altLang="en-US" dirty="0" smtClean="0">
                <a:hlinkClick r:id="rId3"/>
              </a:rPr>
              <a:t>.asp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59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外框線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 smtClean="0"/>
              <a:t>Outline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(example)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83568" y="1556792"/>
            <a:ext cx="7333917" cy="4357280"/>
            <a:chOff x="614488" y="1952040"/>
            <a:chExt cx="7485904" cy="450129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488" y="1952040"/>
              <a:ext cx="7485904" cy="4501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/>
          </p:nvSpPr>
          <p:spPr>
            <a:xfrm>
              <a:off x="614488" y="5517232"/>
              <a:ext cx="194128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757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邊界留白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sz="2000" dirty="0" smtClean="0"/>
              <a:t>padding -top </a:t>
            </a:r>
            <a:r>
              <a:rPr lang="zh-TW" altLang="zh-TW" sz="2000" dirty="0" smtClean="0"/>
              <a:t>上邊界留白距離</a:t>
            </a:r>
          </a:p>
          <a:p>
            <a:pPr lvl="0"/>
            <a:r>
              <a:rPr lang="en-US" altLang="zh-TW" sz="2000" dirty="0" smtClean="0"/>
              <a:t>padding -right </a:t>
            </a:r>
            <a:r>
              <a:rPr lang="zh-TW" altLang="zh-TW" sz="2000" dirty="0" smtClean="0"/>
              <a:t>右邊界留白距離</a:t>
            </a:r>
          </a:p>
          <a:p>
            <a:pPr lvl="0"/>
            <a:r>
              <a:rPr lang="en-US" altLang="zh-TW" sz="2000" dirty="0" smtClean="0"/>
              <a:t>padding -bottom </a:t>
            </a:r>
            <a:r>
              <a:rPr lang="zh-TW" altLang="zh-TW" sz="2000" dirty="0" smtClean="0"/>
              <a:t>下邊界留白距離</a:t>
            </a:r>
          </a:p>
          <a:p>
            <a:pPr lvl="0"/>
            <a:r>
              <a:rPr lang="en-US" altLang="zh-TW" sz="2000" dirty="0" smtClean="0"/>
              <a:t>padding -left </a:t>
            </a:r>
            <a:r>
              <a:rPr lang="zh-TW" altLang="zh-TW" sz="2000" dirty="0" smtClean="0"/>
              <a:t>左邊界留白距離</a:t>
            </a:r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zh-TW" altLang="en-US" sz="2000" dirty="0"/>
              <a:t>設定值</a:t>
            </a:r>
            <a:r>
              <a:rPr lang="en-US" altLang="zh-TW" sz="2000" dirty="0"/>
              <a:t>:</a:t>
            </a:r>
            <a:r>
              <a:rPr lang="zh-TW" altLang="en-US" sz="2000" dirty="0"/>
              <a:t>長度</a:t>
            </a:r>
            <a:r>
              <a:rPr lang="zh-TW" altLang="en-US" sz="2000" dirty="0" smtClean="0"/>
              <a:t>單位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px</a:t>
            </a:r>
            <a:r>
              <a:rPr lang="en-US" altLang="zh-TW" sz="2000" dirty="0" smtClean="0"/>
              <a:t>, </a:t>
            </a:r>
            <a:r>
              <a:rPr lang="en-US" altLang="zh-TW" sz="2000" dirty="0" err="1" smtClean="0"/>
              <a:t>pt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、百分比、</a:t>
            </a:r>
            <a:r>
              <a:rPr lang="en-US" altLang="zh-TW" sz="2000" dirty="0" smtClean="0"/>
              <a:t>auto(</a:t>
            </a:r>
            <a:r>
              <a:rPr lang="zh-TW" altLang="en-US" sz="2000" dirty="0" smtClean="0"/>
              <a:t>預設值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2000" dirty="0" smtClean="0"/>
              <a:t>設定方式與</a:t>
            </a:r>
            <a:r>
              <a:rPr lang="en-US" altLang="zh-TW" sz="2000" dirty="0" smtClean="0"/>
              <a:t>margin</a:t>
            </a:r>
            <a:r>
              <a:rPr lang="zh-TW" altLang="en-US" sz="2000" dirty="0" smtClean="0"/>
              <a:t>相同</a:t>
            </a:r>
            <a:endParaRPr lang="en-US" altLang="zh-TW" sz="2000" dirty="0" smtClean="0"/>
          </a:p>
          <a:p>
            <a:endParaRPr lang="en-US" altLang="zh-TW" sz="2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755576" y="5517232"/>
            <a:ext cx="770485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邊界留白 右邊界留白 下邊界留白 左邊界留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 descr="https://lh6.googleusercontent.com/-3ZGM5UtlndU/UjHz7W4Hn0I/AAAAAAAAAS4/XH2VIEumOrQ/s516/CU01028D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69584"/>
            <a:ext cx="4171835" cy="28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33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邊界留白</a:t>
            </a:r>
            <a:r>
              <a:rPr lang="en-US" altLang="zh-TW" dirty="0" smtClean="0"/>
              <a:t>—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59632" y="1916832"/>
            <a:ext cx="3024336" cy="3046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&lt;style&gt;</a:t>
            </a:r>
          </a:p>
          <a:p>
            <a:r>
              <a:rPr lang="en-US" altLang="zh-TW" sz="1600" dirty="0"/>
              <a:t>p {</a:t>
            </a:r>
          </a:p>
          <a:p>
            <a:r>
              <a:rPr lang="en-US" altLang="zh-TW" sz="1600" dirty="0"/>
              <a:t>    background-color: yellow;</a:t>
            </a:r>
          </a:p>
          <a:p>
            <a:r>
              <a:rPr lang="en-US" altLang="zh-TW" sz="1600" dirty="0"/>
              <a:t>}</a:t>
            </a:r>
          </a:p>
          <a:p>
            <a:endParaRPr lang="en-US" altLang="zh-TW" sz="1600" dirty="0"/>
          </a:p>
          <a:p>
            <a:r>
              <a:rPr lang="en-US" altLang="zh-TW" sz="1600" dirty="0" err="1"/>
              <a:t>p.padding</a:t>
            </a:r>
            <a:r>
              <a:rPr lang="en-US" altLang="zh-TW" sz="1600" dirty="0"/>
              <a:t> {</a:t>
            </a:r>
          </a:p>
          <a:p>
            <a:r>
              <a:rPr lang="en-US" altLang="zh-TW" sz="1600" dirty="0"/>
              <a:t>    padding-top: 25px;</a:t>
            </a:r>
          </a:p>
          <a:p>
            <a:r>
              <a:rPr lang="en-US" altLang="zh-TW" sz="1600" dirty="0"/>
              <a:t>    padding-right: 50px;</a:t>
            </a:r>
          </a:p>
          <a:p>
            <a:r>
              <a:rPr lang="en-US" altLang="zh-TW" sz="1600" dirty="0"/>
              <a:t>    padding-bottom: 25px;</a:t>
            </a:r>
          </a:p>
          <a:p>
            <a:r>
              <a:rPr lang="en-US" altLang="zh-TW" sz="1600" dirty="0"/>
              <a:t>    padding-left: 50px;</a:t>
            </a:r>
          </a:p>
          <a:p>
            <a:r>
              <a:rPr lang="en-US" altLang="zh-TW" sz="1600" dirty="0"/>
              <a:t>}</a:t>
            </a:r>
          </a:p>
          <a:p>
            <a:r>
              <a:rPr lang="en-US" altLang="zh-TW" sz="1600" dirty="0"/>
              <a:t>&lt;/style&gt;</a:t>
            </a:r>
            <a:endParaRPr lang="zh-TW" alt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3240360" cy="165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請修改</a:t>
            </a:r>
            <a:r>
              <a:rPr lang="en-US" altLang="zh-TW" sz="2400" dirty="0" smtClean="0"/>
              <a:t>10_ex1.html,</a:t>
            </a:r>
            <a:r>
              <a:rPr lang="zh-TW" altLang="en-US" sz="2400" dirty="0" smtClean="0"/>
              <a:t> 利用</a:t>
            </a:r>
            <a:r>
              <a:rPr lang="en-US" altLang="zh-TW" sz="2400" dirty="0" smtClean="0"/>
              <a:t>CSS3</a:t>
            </a:r>
            <a:r>
              <a:rPr lang="zh-TW" altLang="en-US" sz="2400" dirty="0" smtClean="0"/>
              <a:t>來設定圖片的背景顏色、邊界、邊界留白、邊框樣式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5" y="2394857"/>
            <a:ext cx="4032448" cy="4107586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5481791" y="2466865"/>
            <a:ext cx="11833" cy="3272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3753599" y="2872279"/>
            <a:ext cx="0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493624" y="2455554"/>
            <a:ext cx="58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30px</a:t>
            </a:r>
            <a:endParaRPr lang="zh-TW" altLang="en-US" sz="1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53599" y="2991034"/>
            <a:ext cx="58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60px</a:t>
            </a:r>
            <a:endParaRPr lang="zh-TW" altLang="en-US" sz="1600" dirty="0"/>
          </a:p>
        </p:txBody>
      </p:sp>
      <p:sp>
        <p:nvSpPr>
          <p:cNvPr id="12" name="直線圖說文字 1 11"/>
          <p:cNvSpPr/>
          <p:nvPr/>
        </p:nvSpPr>
        <p:spPr>
          <a:xfrm>
            <a:off x="6757247" y="4123049"/>
            <a:ext cx="1491880" cy="864096"/>
          </a:xfrm>
          <a:prstGeom prst="borderCallout1">
            <a:avLst>
              <a:gd name="adj1" fmla="val 54709"/>
              <a:gd name="adj2" fmla="val -2977"/>
              <a:gd name="adj3" fmla="val 92979"/>
              <a:gd name="adj4" fmla="val -5082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/>
              <a:t>邊框寬度</a:t>
            </a:r>
            <a:r>
              <a:rPr lang="en-US" altLang="zh-TW" sz="1400" dirty="0" smtClean="0"/>
              <a:t>:10px</a:t>
            </a:r>
          </a:p>
          <a:p>
            <a:pPr algn="ctr"/>
            <a:r>
              <a:rPr lang="zh-TW" altLang="en-US" sz="1400" dirty="0" smtClean="0"/>
              <a:t>雙線條</a:t>
            </a:r>
            <a:endParaRPr lang="en-US" altLang="zh-TW" sz="1400" dirty="0" smtClean="0"/>
          </a:p>
          <a:p>
            <a:pPr algn="ctr"/>
            <a:r>
              <a:rPr lang="zh-TW" altLang="en-US" sz="1400" dirty="0"/>
              <a:t>紅</a:t>
            </a:r>
            <a:r>
              <a:rPr lang="zh-TW" altLang="en-US" sz="1400" dirty="0" smtClean="0"/>
              <a:t>色</a:t>
            </a:r>
            <a:endParaRPr lang="zh-TW" altLang="en-US" sz="14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79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網頁排版實例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4544241" cy="433846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386880"/>
            <a:ext cx="4053567" cy="4922189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26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040485" y="4437112"/>
            <a:ext cx="4303390" cy="313010"/>
          </a:xfrm>
        </p:spPr>
        <p:txBody>
          <a:bodyPr>
            <a:noAutofit/>
          </a:bodyPr>
          <a:lstStyle/>
          <a:p>
            <a:r>
              <a:rPr lang="zh-TW" altLang="en-US" b="1" dirty="0" smtClean="0"/>
              <a:t>網頁元件的定位</a:t>
            </a:r>
            <a:endParaRPr lang="zh-TW" altLang="en-US" b="1" dirty="0"/>
          </a:p>
        </p:txBody>
      </p:sp>
      <p:sp>
        <p:nvSpPr>
          <p:cNvPr id="2" name="文字版面配置區 1"/>
          <p:cNvSpPr>
            <a:spLocks noGrp="1"/>
          </p:cNvSpPr>
          <p:nvPr>
            <p:ph type="subTitle" idx="1"/>
          </p:nvPr>
        </p:nvSpPr>
        <p:spPr>
          <a:xfrm>
            <a:off x="3851920" y="3501008"/>
            <a:ext cx="4680520" cy="1008112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CSS-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BOX 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、定位與排版</a:t>
            </a:r>
          </a:p>
        </p:txBody>
      </p:sp>
    </p:spTree>
    <p:extLst>
      <p:ext uri="{BB962C8B-B14F-4D97-AF65-F5344CB8AC3E}">
        <p14:creationId xmlns:p14="http://schemas.microsoft.com/office/powerpoint/2010/main" val="407365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網頁元件的定位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sz="2400" dirty="0" smtClean="0"/>
              <a:t>一般定位</a:t>
            </a:r>
          </a:p>
          <a:p>
            <a:endParaRPr lang="zh-TW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527275"/>
              </p:ext>
            </p:extLst>
          </p:nvPr>
        </p:nvGraphicFramePr>
        <p:xfrm>
          <a:off x="971600" y="1988840"/>
          <a:ext cx="7344816" cy="4176462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253640"/>
                <a:gridCol w="3614364"/>
                <a:gridCol w="2476812"/>
              </a:tblGrid>
              <a:tr h="34803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屬性名稱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設定值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</a:tr>
              <a:tr h="104411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position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設定元件位置的排列方式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absolute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relative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static</a:t>
                      </a:r>
                    </a:p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fixed</a:t>
                      </a:r>
                      <a:endParaRPr lang="zh-TW" sz="1600" kern="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8038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width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指定元件寬度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寬度數值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8038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height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指定元件高度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高度數值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8038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left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指定元件與左邊界的距離</a:t>
                      </a: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(X</a:t>
                      </a: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座標</a:t>
                      </a: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距離數值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8038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指定元件上邊界的距離</a:t>
                      </a: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(Y</a:t>
                      </a: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座標</a:t>
                      </a: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距離數值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8038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overflow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超出邊界的顯示方式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距離數值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4411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visibility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設定是否顯示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visible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hidden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inherit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5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position</a:t>
            </a:r>
            <a:r>
              <a:rPr lang="zh-TW" altLang="zh-TW" sz="3200" dirty="0" smtClean="0"/>
              <a:t>設定元件位置的排列方式</a:t>
            </a:r>
            <a:endParaRPr lang="zh-TW" altLang="en-US" sz="32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539552" y="1412776"/>
            <a:ext cx="4752528" cy="4824536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Static:</a:t>
            </a:r>
            <a:r>
              <a:rPr lang="zh-TW" altLang="en-US" sz="2000" dirty="0" smtClean="0"/>
              <a:t> 預設值</a:t>
            </a:r>
            <a:r>
              <a:rPr lang="en-US" altLang="zh-TW" sz="2000" dirty="0"/>
              <a:t>, </a:t>
            </a:r>
            <a:r>
              <a:rPr lang="zh-TW" altLang="en-US" sz="2000" dirty="0"/>
              <a:t>表示採預設的排版</a:t>
            </a:r>
            <a:r>
              <a:rPr lang="zh-TW" altLang="en-US" sz="2000" dirty="0" smtClean="0"/>
              <a:t>方式</a:t>
            </a:r>
            <a:endParaRPr lang="zh-TW" altLang="en-US" sz="2000" dirty="0"/>
          </a:p>
          <a:p>
            <a:r>
              <a:rPr lang="en-US" altLang="zh-TW" sz="2000" dirty="0" smtClean="0"/>
              <a:t>absolute(</a:t>
            </a:r>
            <a:r>
              <a:rPr lang="zh-TW" altLang="zh-TW" sz="2000" dirty="0" smtClean="0"/>
              <a:t>絕對定位</a:t>
            </a:r>
            <a:r>
              <a:rPr lang="en-US" altLang="zh-TW" sz="2000" dirty="0" smtClean="0"/>
              <a:t>)</a:t>
            </a:r>
            <a:r>
              <a:rPr lang="zh-TW" altLang="zh-TW" sz="2000" dirty="0" smtClean="0"/>
              <a:t>：</a:t>
            </a:r>
            <a:endParaRPr lang="en-US" altLang="zh-TW" sz="2000" dirty="0" smtClean="0"/>
          </a:p>
          <a:p>
            <a:pPr lvl="1"/>
            <a:r>
              <a:rPr lang="zh-TW" altLang="zh-TW" sz="1800" dirty="0" smtClean="0"/>
              <a:t>以有使用</a:t>
            </a:r>
            <a:r>
              <a:rPr lang="en-US" altLang="zh-TW" sz="1800" dirty="0" smtClean="0"/>
              <a:t>position</a:t>
            </a:r>
            <a:r>
              <a:rPr lang="zh-TW" altLang="zh-TW" sz="1800" dirty="0" smtClean="0"/>
              <a:t>定位的上一層元件</a:t>
            </a:r>
            <a:r>
              <a:rPr lang="en-US" altLang="zh-TW" sz="1800" dirty="0" smtClean="0"/>
              <a:t>(</a:t>
            </a:r>
            <a:r>
              <a:rPr lang="zh-TW" altLang="zh-TW" sz="1800" dirty="0" smtClean="0"/>
              <a:t>父元件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的左上角點為原點來定位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pPr lvl="1"/>
            <a:r>
              <a:rPr lang="zh-TW" altLang="zh-TW" sz="1800" dirty="0" smtClean="0"/>
              <a:t>如果找不到有</a:t>
            </a:r>
            <a:r>
              <a:rPr lang="en-US" altLang="zh-TW" sz="1800" dirty="0" smtClean="0"/>
              <a:t>position</a:t>
            </a:r>
            <a:r>
              <a:rPr lang="zh-TW" altLang="zh-TW" sz="1800" dirty="0" smtClean="0"/>
              <a:t>定位的上一層元件則以</a:t>
            </a:r>
            <a:r>
              <a:rPr lang="en-US" altLang="zh-TW" sz="1800" dirty="0" smtClean="0"/>
              <a:t>&lt;body&gt;</a:t>
            </a:r>
            <a:r>
              <a:rPr lang="zh-TW" altLang="zh-TW" sz="1800" dirty="0" smtClean="0"/>
              <a:t>左上角點為原點來定位</a:t>
            </a:r>
          </a:p>
          <a:p>
            <a:r>
              <a:rPr lang="en-US" altLang="zh-TW" sz="2000" dirty="0" smtClean="0"/>
              <a:t>relative(</a:t>
            </a:r>
            <a:r>
              <a:rPr lang="zh-TW" altLang="zh-TW" sz="2000" dirty="0" smtClean="0"/>
              <a:t>相對定位</a:t>
            </a:r>
            <a:r>
              <a:rPr lang="en-US" altLang="zh-TW" sz="2000" dirty="0" smtClean="0"/>
              <a:t>)</a:t>
            </a:r>
            <a:r>
              <a:rPr lang="zh-TW" altLang="zh-TW" sz="2000" dirty="0" smtClean="0"/>
              <a:t>：</a:t>
            </a:r>
          </a:p>
          <a:p>
            <a:pPr lvl="1"/>
            <a:r>
              <a:rPr lang="zh-TW" altLang="zh-TW" sz="1800" dirty="0" smtClean="0"/>
              <a:t>以元件本身的左上角點為原點來定位</a:t>
            </a:r>
            <a:endParaRPr lang="en-US" altLang="zh-TW" sz="1800" dirty="0" smtClean="0"/>
          </a:p>
          <a:p>
            <a:r>
              <a:rPr lang="en-US" altLang="en-US" sz="2000" dirty="0" smtClean="0">
                <a:ea typeface="新細明體" panose="02020500000000000000" pitchFamily="18" charset="-120"/>
              </a:rPr>
              <a:t>Fixed (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固定</a:t>
            </a:r>
            <a:r>
              <a:rPr lang="en-US" altLang="en-US" sz="2000" dirty="0" smtClean="0">
                <a:ea typeface="新細明體" panose="02020500000000000000" pitchFamily="18" charset="-120"/>
              </a:rPr>
              <a:t>): </a:t>
            </a:r>
          </a:p>
          <a:p>
            <a:pPr lvl="1"/>
            <a:r>
              <a:rPr lang="en-US" altLang="en-US" sz="1800" dirty="0" err="1" smtClean="0">
                <a:ea typeface="新細明體" panose="02020500000000000000" pitchFamily="18" charset="-120"/>
              </a:rPr>
              <a:t>表示區塊會固定在瀏覽器視窗畫面上</a:t>
            </a:r>
            <a:endParaRPr lang="zh-TW" altLang="en-US" sz="1800" dirty="0"/>
          </a:p>
          <a:p>
            <a:endParaRPr lang="zh-TW" altLang="zh-TW" sz="2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450" y="1138535"/>
            <a:ext cx="3168352" cy="277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51930"/>
            <a:ext cx="3168352" cy="300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67544" y="5792733"/>
            <a:ext cx="47018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linkClick r:id="rId4"/>
              </a:rPr>
              <a:t>http://</a:t>
            </a:r>
            <a:r>
              <a:rPr lang="en-US" altLang="zh-TW" sz="1600" dirty="0" smtClean="0">
                <a:hlinkClick r:id="rId4"/>
              </a:rPr>
              <a:t>www.w3schools.com/cssref/playit.asp?filename=playcss_position&amp;preval=relative</a:t>
            </a:r>
            <a:endParaRPr lang="en-US" altLang="zh-TW" sz="1600" dirty="0" smtClean="0"/>
          </a:p>
          <a:p>
            <a:endParaRPr lang="zh-TW" altLang="en-US" sz="1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78092" y="5137124"/>
            <a:ext cx="185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Position: relative;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90721" y="2887491"/>
            <a:ext cx="196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Position: absolute;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7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CSS- Position</a:t>
            </a:r>
            <a:endParaRPr lang="zh-TW" altLang="en-US" dirty="0"/>
          </a:p>
        </p:txBody>
      </p:sp>
      <p:pic>
        <p:nvPicPr>
          <p:cNvPr id="1026" name="Picture 2" descr="https://az787680.vo.msecnd.net/user/h091237557/4179b2c3-4645-41b9-b58b-29983cb23adc/1454689656_14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91" y="1471523"/>
            <a:ext cx="5644580" cy="203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91" y="3980073"/>
            <a:ext cx="5644580" cy="224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861691" y="6273225"/>
            <a:ext cx="516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hlinkClick r:id="rId4"/>
              </a:rPr>
              <a:t>http://marklin-blog.logdown.com/posts/</a:t>
            </a:r>
            <a:r>
              <a:rPr lang="zh-TW" altLang="en-US" sz="1600" dirty="0" smtClean="0">
                <a:hlinkClick r:id="rId4"/>
              </a:rPr>
              <a:t>480339</a:t>
            </a:r>
            <a:endParaRPr lang="en-US" altLang="zh-TW" sz="1600" dirty="0" smtClean="0"/>
          </a:p>
          <a:p>
            <a:endParaRPr lang="zh-TW" altLang="en-US" sz="16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9552" y="1178774"/>
            <a:ext cx="190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Position: Relative;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3352" y="3667298"/>
            <a:ext cx="198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Position: Absolute;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21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Position: absolute -- Example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11560" y="1340768"/>
            <a:ext cx="3672408" cy="5262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&lt;!DOCTYPE html&gt;</a:t>
            </a:r>
          </a:p>
          <a:p>
            <a:r>
              <a:rPr lang="en-US" altLang="zh-TW" sz="1400" dirty="0"/>
              <a:t>&lt;html&gt;</a:t>
            </a:r>
          </a:p>
          <a:p>
            <a:r>
              <a:rPr lang="en-US" altLang="zh-TW" sz="1400" dirty="0"/>
              <a:t>&lt;head&gt;</a:t>
            </a:r>
          </a:p>
          <a:p>
            <a:r>
              <a:rPr lang="en-US" altLang="zh-TW" sz="1400" dirty="0"/>
              <a:t>&lt;style&gt;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h2 {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position: absolute;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left: 100px;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top: 150px;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}</a:t>
            </a:r>
          </a:p>
          <a:p>
            <a:r>
              <a:rPr lang="en-US" altLang="zh-TW" sz="1400" dirty="0"/>
              <a:t>&lt;/style&gt;</a:t>
            </a:r>
          </a:p>
          <a:p>
            <a:r>
              <a:rPr lang="en-US" altLang="zh-TW" sz="1400" dirty="0"/>
              <a:t>&lt;/head&gt;</a:t>
            </a:r>
          </a:p>
          <a:p>
            <a:r>
              <a:rPr lang="en-US" altLang="zh-TW" sz="1400" dirty="0"/>
              <a:t>&lt;body&gt;</a:t>
            </a:r>
          </a:p>
          <a:p>
            <a:endParaRPr lang="en-US" altLang="zh-TW" sz="1400" dirty="0"/>
          </a:p>
          <a:p>
            <a:r>
              <a:rPr lang="en-US" altLang="zh-TW" sz="1400" dirty="0">
                <a:solidFill>
                  <a:srgbClr val="FF0000"/>
                </a:solidFill>
              </a:rPr>
              <a:t>&lt;h2&gt;This is a heading with an absolute position&lt;/h2&gt;</a:t>
            </a:r>
          </a:p>
          <a:p>
            <a:endParaRPr lang="en-US" altLang="zh-TW" sz="1400" dirty="0"/>
          </a:p>
          <a:p>
            <a:r>
              <a:rPr lang="en-US" altLang="zh-TW" sz="1400" dirty="0"/>
              <a:t>&lt;p&gt;With absolute positioning, an element can be placed anywhere on a page. The heading below is placed 100px from the left of the page and 150px from the top of the page.&lt;/p&gt;</a:t>
            </a:r>
          </a:p>
          <a:p>
            <a:endParaRPr lang="en-US" altLang="zh-TW" sz="1400" dirty="0"/>
          </a:p>
          <a:p>
            <a:r>
              <a:rPr lang="en-US" altLang="zh-TW" sz="1400" dirty="0"/>
              <a:t>&lt;/body&gt;</a:t>
            </a:r>
          </a:p>
          <a:p>
            <a:r>
              <a:rPr lang="en-US" altLang="zh-TW" sz="1400" dirty="0"/>
              <a:t>&lt;/html&gt;</a:t>
            </a:r>
          </a:p>
          <a:p>
            <a:endParaRPr lang="zh-TW" altLang="en-US" sz="1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60848"/>
            <a:ext cx="3956586" cy="30901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直線單箭頭接點 5"/>
          <p:cNvCxnSpPr/>
          <p:nvPr/>
        </p:nvCxnSpPr>
        <p:spPr>
          <a:xfrm>
            <a:off x="4572000" y="393305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506789" y="3972257"/>
            <a:ext cx="969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left:100px;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516216" y="2833191"/>
            <a:ext cx="972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top:150px;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/>
          <p:cNvCxnSpPr>
            <a:stCxn id="5" idx="0"/>
          </p:cNvCxnSpPr>
          <p:nvPr/>
        </p:nvCxnSpPr>
        <p:spPr>
          <a:xfrm>
            <a:off x="6550293" y="2060848"/>
            <a:ext cx="0" cy="165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8559" y="44624"/>
            <a:ext cx="7975798" cy="86409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Position: relative -- Example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69" y="1844824"/>
            <a:ext cx="3571531" cy="3519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字方塊 3"/>
          <p:cNvSpPr txBox="1"/>
          <p:nvPr/>
        </p:nvSpPr>
        <p:spPr>
          <a:xfrm>
            <a:off x="395536" y="836712"/>
            <a:ext cx="4536505" cy="5847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&lt;!</a:t>
            </a:r>
            <a:r>
              <a:rPr lang="en-US" altLang="zh-TW" sz="1100" dirty="0"/>
              <a:t>DOCTYPE html&gt;</a:t>
            </a:r>
          </a:p>
          <a:p>
            <a:r>
              <a:rPr lang="en-US" altLang="zh-TW" sz="1100" dirty="0"/>
              <a:t>&lt;html&gt;</a:t>
            </a:r>
          </a:p>
          <a:p>
            <a:r>
              <a:rPr lang="en-US" altLang="zh-TW" sz="1100" dirty="0"/>
              <a:t>&lt;head&gt;</a:t>
            </a:r>
          </a:p>
          <a:p>
            <a:r>
              <a:rPr lang="en-US" altLang="zh-TW" sz="1100" dirty="0"/>
              <a:t>&lt;style&gt;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h2.pos_left {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    position: relative;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    left: -20px;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}</a:t>
            </a:r>
          </a:p>
          <a:p>
            <a:endParaRPr lang="en-US" altLang="zh-TW" sz="1100" dirty="0"/>
          </a:p>
          <a:p>
            <a:r>
              <a:rPr lang="en-US" altLang="zh-TW" sz="1100" dirty="0">
                <a:solidFill>
                  <a:schemeClr val="tx2"/>
                </a:solidFill>
              </a:rPr>
              <a:t>h2.pos_right {</a:t>
            </a:r>
          </a:p>
          <a:p>
            <a:r>
              <a:rPr lang="en-US" altLang="zh-TW" sz="1100" dirty="0">
                <a:solidFill>
                  <a:schemeClr val="tx2"/>
                </a:solidFill>
              </a:rPr>
              <a:t>    position: relative;</a:t>
            </a:r>
          </a:p>
          <a:p>
            <a:r>
              <a:rPr lang="en-US" altLang="zh-TW" sz="1100" dirty="0">
                <a:solidFill>
                  <a:schemeClr val="tx2"/>
                </a:solidFill>
              </a:rPr>
              <a:t>    left: 20px;</a:t>
            </a:r>
          </a:p>
          <a:p>
            <a:r>
              <a:rPr lang="en-US" altLang="zh-TW" sz="1100" dirty="0">
                <a:solidFill>
                  <a:schemeClr val="tx2"/>
                </a:solidFill>
              </a:rPr>
              <a:t>}</a:t>
            </a:r>
          </a:p>
          <a:p>
            <a:r>
              <a:rPr lang="en-US" altLang="zh-TW" sz="1100" dirty="0"/>
              <a:t>&lt;/style&gt;</a:t>
            </a:r>
          </a:p>
          <a:p>
            <a:r>
              <a:rPr lang="en-US" altLang="zh-TW" sz="1100" dirty="0"/>
              <a:t>&lt;/head&gt;</a:t>
            </a:r>
          </a:p>
          <a:p>
            <a:r>
              <a:rPr lang="en-US" altLang="zh-TW" sz="1100" dirty="0"/>
              <a:t>&lt;body&gt;</a:t>
            </a:r>
          </a:p>
          <a:p>
            <a:endParaRPr lang="en-US" altLang="zh-TW" sz="1100" dirty="0"/>
          </a:p>
          <a:p>
            <a:r>
              <a:rPr lang="en-US" altLang="zh-TW" sz="1100" dirty="0"/>
              <a:t>&lt;h2&gt;This is a heading with no position&lt;/h2&gt;</a:t>
            </a:r>
          </a:p>
          <a:p>
            <a:endParaRPr lang="en-US" altLang="zh-TW" sz="1100" dirty="0">
              <a:solidFill>
                <a:srgbClr val="FF0000"/>
              </a:solidFill>
            </a:endParaRPr>
          </a:p>
          <a:p>
            <a:r>
              <a:rPr lang="en-US" altLang="zh-TW" sz="1100" dirty="0">
                <a:solidFill>
                  <a:srgbClr val="FF0000"/>
                </a:solidFill>
              </a:rPr>
              <a:t>&lt;h2 class="</a:t>
            </a:r>
            <a:r>
              <a:rPr lang="en-US" altLang="zh-TW" sz="1100" dirty="0" err="1">
                <a:solidFill>
                  <a:srgbClr val="FF0000"/>
                </a:solidFill>
              </a:rPr>
              <a:t>pos_left</a:t>
            </a:r>
            <a:r>
              <a:rPr lang="en-US" altLang="zh-TW" sz="1100" dirty="0">
                <a:solidFill>
                  <a:srgbClr val="FF0000"/>
                </a:solidFill>
              </a:rPr>
              <a:t>"&gt;This heading is moved left according to its normal position&lt;/h2&gt;</a:t>
            </a:r>
          </a:p>
          <a:p>
            <a:endParaRPr lang="en-US" altLang="zh-TW" sz="1100" dirty="0"/>
          </a:p>
          <a:p>
            <a:r>
              <a:rPr lang="en-US" altLang="zh-TW" sz="1100" dirty="0">
                <a:solidFill>
                  <a:schemeClr val="tx2"/>
                </a:solidFill>
              </a:rPr>
              <a:t>&lt;h2 class="</a:t>
            </a:r>
            <a:r>
              <a:rPr lang="en-US" altLang="zh-TW" sz="1100" dirty="0" err="1">
                <a:solidFill>
                  <a:schemeClr val="tx2"/>
                </a:solidFill>
              </a:rPr>
              <a:t>pos_right</a:t>
            </a:r>
            <a:r>
              <a:rPr lang="en-US" altLang="zh-TW" sz="1100" dirty="0">
                <a:solidFill>
                  <a:schemeClr val="tx2"/>
                </a:solidFill>
              </a:rPr>
              <a:t>"&gt;This heading is moved right according to its normal position&lt;/h2&gt;</a:t>
            </a:r>
          </a:p>
          <a:p>
            <a:endParaRPr lang="en-US" altLang="zh-TW" sz="1100" dirty="0"/>
          </a:p>
          <a:p>
            <a:r>
              <a:rPr lang="en-US" altLang="zh-TW" sz="1100" dirty="0"/>
              <a:t>&lt;p&gt;Relative positioning moves an element RELATIVE to its original position.&lt;/p&gt;</a:t>
            </a:r>
          </a:p>
          <a:p>
            <a:r>
              <a:rPr lang="en-US" altLang="zh-TW" sz="1100" dirty="0"/>
              <a:t>&lt;p&gt;The style "left:-20px" subtracts 20 pixels from the element's original left position.&lt;/p&gt;</a:t>
            </a:r>
          </a:p>
          <a:p>
            <a:r>
              <a:rPr lang="en-US" altLang="zh-TW" sz="1100" dirty="0"/>
              <a:t>&lt;p&gt;The style "left:20px" adds 20 pixels to the element's original left position.&lt;/p&gt;</a:t>
            </a:r>
          </a:p>
          <a:p>
            <a:endParaRPr lang="en-US" altLang="zh-TW" sz="1100" dirty="0"/>
          </a:p>
          <a:p>
            <a:r>
              <a:rPr lang="en-US" altLang="zh-TW" sz="1100" dirty="0"/>
              <a:t>&lt;/body&gt;</a:t>
            </a:r>
          </a:p>
          <a:p>
            <a:r>
              <a:rPr lang="en-US" altLang="zh-TW" sz="1100" dirty="0"/>
              <a:t>&lt;/html&gt;</a:t>
            </a:r>
            <a:endParaRPr lang="zh-TW" altLang="en-US" sz="110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87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3600" dirty="0" smtClean="0"/>
              <a:t>指定元件與邊界的距離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left</a:t>
            </a:r>
            <a:r>
              <a:rPr lang="zh-TW" altLang="zh-TW" sz="2400" dirty="0" smtClean="0"/>
              <a:t>是用來指定元件與左邊界的距離</a:t>
            </a:r>
            <a:r>
              <a:rPr lang="en-US" altLang="zh-TW" sz="2400" dirty="0" smtClean="0"/>
              <a:t>(x</a:t>
            </a:r>
            <a:r>
              <a:rPr lang="zh-TW" altLang="zh-TW" sz="2400" dirty="0" smtClean="0"/>
              <a:t>座標</a:t>
            </a:r>
            <a:r>
              <a:rPr lang="en-US" altLang="zh-TW" sz="2400" dirty="0" smtClean="0"/>
              <a:t>)</a:t>
            </a:r>
          </a:p>
          <a:p>
            <a:r>
              <a:rPr lang="en-US" altLang="zh-TW" sz="2400" dirty="0" smtClean="0"/>
              <a:t>top</a:t>
            </a:r>
            <a:r>
              <a:rPr lang="zh-TW" altLang="zh-TW" sz="2400" dirty="0" smtClean="0"/>
              <a:t>是用來指定元件與上邊界的距離</a:t>
            </a:r>
            <a:r>
              <a:rPr lang="en-US" altLang="zh-TW" sz="2400" dirty="0" smtClean="0"/>
              <a:t>(y</a:t>
            </a:r>
            <a:r>
              <a:rPr lang="zh-TW" altLang="zh-TW" sz="2400" dirty="0" smtClean="0"/>
              <a:t>座標</a:t>
            </a:r>
            <a:r>
              <a:rPr lang="en-US" altLang="zh-TW" sz="2400" dirty="0" smtClean="0"/>
              <a:t>)</a:t>
            </a:r>
          </a:p>
          <a:p>
            <a:r>
              <a:rPr lang="en-US" altLang="zh-TW" sz="2400" dirty="0" smtClean="0"/>
              <a:t>X</a:t>
            </a:r>
            <a:r>
              <a:rPr lang="zh-TW" altLang="zh-TW" sz="2400" dirty="0" smtClean="0"/>
              <a:t>方向愈往右值愈大，</a:t>
            </a:r>
            <a:r>
              <a:rPr lang="en-US" altLang="zh-TW" sz="2400" dirty="0" smtClean="0"/>
              <a:t>Y</a:t>
            </a:r>
            <a:r>
              <a:rPr lang="zh-TW" altLang="zh-TW" sz="2400" dirty="0" smtClean="0"/>
              <a:t>方向愈往下值越大</a:t>
            </a:r>
            <a:endParaRPr lang="en-US" altLang="zh-TW" sz="2400" dirty="0" smtClean="0"/>
          </a:p>
          <a:p>
            <a:pPr lvl="1"/>
            <a:r>
              <a:rPr lang="zh-TW" altLang="en-US" sz="2000" dirty="0" smtClean="0">
                <a:solidFill>
                  <a:srgbClr val="FF0000"/>
                </a:solidFill>
              </a:rPr>
              <a:t>座標單位可以是長度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px</a:t>
            </a:r>
            <a:r>
              <a:rPr lang="en-US" altLang="zh-TW" sz="2000" dirty="0" smtClean="0">
                <a:solidFill>
                  <a:srgbClr val="FF0000"/>
                </a:solidFill>
              </a:rPr>
              <a:t>,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pt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  <a:r>
              <a:rPr lang="zh-TW" altLang="en-US" sz="2000" dirty="0" smtClean="0">
                <a:solidFill>
                  <a:srgbClr val="FF0000"/>
                </a:solidFill>
              </a:rPr>
              <a:t>、百分比</a:t>
            </a:r>
            <a:r>
              <a:rPr lang="en-US" altLang="zh-TW" sz="2000" dirty="0" smtClean="0">
                <a:solidFill>
                  <a:srgbClr val="FF0000"/>
                </a:solidFill>
              </a:rPr>
              <a:t>(%)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3672408" cy="240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1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3600" dirty="0" smtClean="0"/>
              <a:t>設定超出邊界的顯示方式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538559" y="1293738"/>
            <a:ext cx="7975798" cy="4824536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Overflow</a:t>
            </a:r>
            <a:r>
              <a:rPr lang="zh-TW" altLang="en-US" sz="2400" dirty="0" smtClean="0"/>
              <a:t>屬性：設定</a:t>
            </a:r>
            <a:r>
              <a:rPr lang="zh-TW" altLang="zh-TW" sz="2400" dirty="0" smtClean="0"/>
              <a:t>當元件內容超過元件的長度與寬度時的呈現方式</a:t>
            </a:r>
            <a:endParaRPr lang="en-US" altLang="zh-TW" sz="2400" dirty="0" smtClean="0"/>
          </a:p>
          <a:p>
            <a:r>
              <a:rPr lang="zh-TW" altLang="zh-TW" sz="2400" dirty="0" smtClean="0"/>
              <a:t>設定值有四種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pPr lvl="1"/>
            <a:r>
              <a:rPr lang="en-US" altLang="zh-TW" sz="2000" dirty="0" smtClean="0"/>
              <a:t>visible</a:t>
            </a:r>
            <a:r>
              <a:rPr lang="zh-TW" altLang="zh-TW" sz="2000" dirty="0" smtClean="0"/>
              <a:t>：不管元件長寬，內容完全呈現。</a:t>
            </a:r>
            <a:r>
              <a:rPr lang="en-US" altLang="zh-TW" sz="2000" dirty="0" smtClean="0"/>
              <a:t> </a:t>
            </a:r>
            <a:endParaRPr lang="zh-TW" altLang="zh-TW" sz="2000" dirty="0" smtClean="0"/>
          </a:p>
          <a:p>
            <a:pPr lvl="1"/>
            <a:r>
              <a:rPr lang="en-US" altLang="zh-TW" sz="2000" dirty="0" smtClean="0"/>
              <a:t>hidden</a:t>
            </a:r>
            <a:r>
              <a:rPr lang="zh-TW" altLang="zh-TW" sz="2000" dirty="0" smtClean="0"/>
              <a:t>：超出長寬的內容就不顯示。</a:t>
            </a:r>
            <a:r>
              <a:rPr lang="en-US" altLang="zh-TW" sz="2000" dirty="0" smtClean="0"/>
              <a:t> </a:t>
            </a:r>
            <a:endParaRPr lang="zh-TW" altLang="zh-TW" sz="2000" dirty="0" smtClean="0"/>
          </a:p>
          <a:p>
            <a:pPr lvl="1"/>
            <a:r>
              <a:rPr lang="en-US" altLang="zh-TW" sz="2000" dirty="0" smtClean="0"/>
              <a:t>scroll</a:t>
            </a:r>
            <a:r>
              <a:rPr lang="zh-TW" altLang="zh-TW" sz="2000" dirty="0" smtClean="0"/>
              <a:t>：無論內容會不會超出長寬，都加入捲軸。</a:t>
            </a:r>
            <a:r>
              <a:rPr lang="en-US" altLang="zh-TW" sz="2000" dirty="0" smtClean="0"/>
              <a:t> </a:t>
            </a:r>
            <a:endParaRPr lang="zh-TW" altLang="zh-TW" sz="2000" dirty="0" smtClean="0"/>
          </a:p>
          <a:p>
            <a:pPr lvl="1"/>
            <a:r>
              <a:rPr lang="en-US" altLang="zh-TW" sz="2000" dirty="0" smtClean="0"/>
              <a:t>auto</a:t>
            </a:r>
            <a:r>
              <a:rPr lang="zh-TW" altLang="zh-TW" sz="2000" dirty="0" smtClean="0"/>
              <a:t>：依狀況決定是否顯示捲軸。</a:t>
            </a:r>
          </a:p>
          <a:p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9080"/>
            <a:ext cx="5891888" cy="23747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6016" y="594943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Example:ch10_06.html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8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文繞圖效果</a:t>
            </a:r>
            <a:r>
              <a:rPr lang="en-US" altLang="zh-TW" sz="3600" dirty="0" smtClean="0"/>
              <a:t>: float 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r>
              <a:rPr lang="en-US" altLang="zh-TW" sz="2400" dirty="0" smtClean="0"/>
              <a:t>float (</a:t>
            </a:r>
            <a:r>
              <a:rPr lang="zh-TW" altLang="en-US" sz="2400" dirty="0" smtClean="0"/>
              <a:t>漂浮</a:t>
            </a:r>
            <a:r>
              <a:rPr lang="en-US" altLang="zh-TW" sz="2400" dirty="0" smtClean="0"/>
              <a:t>)</a:t>
            </a:r>
            <a:r>
              <a:rPr lang="zh-TW" altLang="zh-TW" sz="2400" dirty="0" smtClean="0"/>
              <a:t>屬性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設定值</a:t>
            </a:r>
            <a:r>
              <a:rPr lang="zh-TW" altLang="zh-TW" sz="2000" dirty="0" smtClean="0"/>
              <a:t>：</a:t>
            </a:r>
            <a:r>
              <a:rPr lang="en-US" altLang="zh-TW" sz="2000" dirty="0" smtClean="0"/>
              <a:t>left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right</a:t>
            </a:r>
            <a:r>
              <a:rPr lang="zh-TW" altLang="zh-TW" sz="2000" dirty="0" smtClean="0"/>
              <a:t>和</a:t>
            </a:r>
            <a:r>
              <a:rPr lang="en-US" altLang="zh-TW" sz="2000" dirty="0" smtClean="0"/>
              <a:t>none</a:t>
            </a:r>
          </a:p>
          <a:p>
            <a:pPr lvl="1"/>
            <a:r>
              <a:rPr lang="zh-TW" altLang="en-US" sz="2000" dirty="0" smtClean="0"/>
              <a:t>例如：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img</a:t>
            </a:r>
            <a:r>
              <a:rPr lang="en-US" altLang="zh-TW" sz="2000" dirty="0" smtClean="0"/>
              <a:t> {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float:left</a:t>
            </a:r>
            <a:r>
              <a:rPr lang="en-US" altLang="zh-TW" sz="2000" dirty="0" smtClean="0">
                <a:solidFill>
                  <a:srgbClr val="FF0000"/>
                </a:solidFill>
              </a:rPr>
              <a:t>;</a:t>
            </a:r>
            <a:r>
              <a:rPr lang="en-US" altLang="zh-TW" sz="2000" dirty="0" smtClean="0"/>
              <a:t>}</a:t>
            </a:r>
            <a:endParaRPr lang="zh-TW" altLang="zh-TW" sz="2000" dirty="0" smtClean="0"/>
          </a:p>
          <a:p>
            <a:endParaRPr lang="zh-TW" altLang="en-US" sz="2400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4572000" y="2410432"/>
            <a:ext cx="4232697" cy="3812977"/>
            <a:chOff x="1383" y="1344"/>
            <a:chExt cx="3120" cy="2855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" y="1979"/>
              <a:ext cx="3120" cy="22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" y="1344"/>
              <a:ext cx="1506" cy="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2987824" y="1805810"/>
            <a:ext cx="4529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https://www.w3schools.com/css/css_float</a:t>
            </a:r>
            <a:r>
              <a:rPr lang="zh-TW" altLang="en-US" dirty="0" smtClean="0">
                <a:hlinkClick r:id="rId4"/>
              </a:rPr>
              <a:t>.asp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55576" y="3621448"/>
            <a:ext cx="3160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***注意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若要針對 </a:t>
            </a:r>
            <a:r>
              <a:rPr lang="en-US" altLang="zh-TW" dirty="0">
                <a:solidFill>
                  <a:srgbClr val="FF0000"/>
                </a:solidFill>
              </a:rPr>
              <a:t>HTML </a:t>
            </a:r>
            <a:r>
              <a:rPr lang="zh-TW" altLang="en-US" dirty="0" smtClean="0">
                <a:solidFill>
                  <a:srgbClr val="FF0000"/>
                </a:solidFill>
              </a:rPr>
              <a:t>文件的局部</a:t>
            </a:r>
            <a:r>
              <a:rPr lang="zh-TW" altLang="en-US" dirty="0">
                <a:solidFill>
                  <a:srgbClr val="FF0000"/>
                </a:solidFill>
              </a:rPr>
              <a:t>內容套用 </a:t>
            </a:r>
            <a:r>
              <a:rPr lang="en-US" altLang="zh-TW" dirty="0">
                <a:solidFill>
                  <a:srgbClr val="FF0000"/>
                </a:solidFill>
              </a:rPr>
              <a:t>CSS </a:t>
            </a:r>
            <a:r>
              <a:rPr lang="zh-TW" altLang="en-US" dirty="0">
                <a:solidFill>
                  <a:srgbClr val="FF0000"/>
                </a:solidFill>
              </a:rPr>
              <a:t>樣式或用 </a:t>
            </a:r>
            <a:r>
              <a:rPr lang="en-US" altLang="zh-TW" dirty="0" smtClean="0">
                <a:solidFill>
                  <a:srgbClr val="FF0000"/>
                </a:solidFill>
              </a:rPr>
              <a:t>JavaScript, </a:t>
            </a:r>
            <a:r>
              <a:rPr lang="zh-TW" altLang="en-US" dirty="0" smtClean="0">
                <a:solidFill>
                  <a:srgbClr val="FF0000"/>
                </a:solidFill>
              </a:rPr>
              <a:t>可以使用 </a:t>
            </a:r>
            <a:r>
              <a:rPr lang="en-US" altLang="zh-TW" dirty="0">
                <a:solidFill>
                  <a:srgbClr val="FF0000"/>
                </a:solidFill>
              </a:rPr>
              <a:t>div </a:t>
            </a:r>
            <a:r>
              <a:rPr lang="zh-TW" altLang="en-US" dirty="0">
                <a:solidFill>
                  <a:srgbClr val="FF0000"/>
                </a:solidFill>
              </a:rPr>
              <a:t>或 </a:t>
            </a:r>
            <a:r>
              <a:rPr lang="en-US" altLang="zh-TW" dirty="0">
                <a:solidFill>
                  <a:srgbClr val="FF0000"/>
                </a:solidFill>
              </a:rPr>
              <a:t>span </a:t>
            </a:r>
            <a:r>
              <a:rPr lang="zh-TW" altLang="en-US" dirty="0">
                <a:solidFill>
                  <a:srgbClr val="FF0000"/>
                </a:solidFill>
              </a:rPr>
              <a:t>元素來標示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div </a:t>
            </a:r>
            <a:r>
              <a:rPr lang="zh-TW" altLang="en-US" dirty="0"/>
              <a:t>是區塊</a:t>
            </a:r>
            <a:r>
              <a:rPr lang="zh-TW" altLang="en-US" dirty="0" smtClean="0"/>
              <a:t>元素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span </a:t>
            </a:r>
            <a:r>
              <a:rPr lang="zh-TW" altLang="en-US" dirty="0"/>
              <a:t>則為行內</a:t>
            </a:r>
            <a:r>
              <a:rPr lang="zh-TW" altLang="en-US" dirty="0" smtClean="0"/>
              <a:t>元素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337751"/>
            <a:ext cx="4212785" cy="417002"/>
          </a:xfrm>
          <a:prstGeom prst="rect">
            <a:avLst/>
          </a:prstGeom>
        </p:spPr>
      </p:pic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28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文繞圖</a:t>
            </a:r>
            <a:r>
              <a:rPr lang="zh-TW" altLang="en-US" sz="4000" dirty="0" smtClean="0"/>
              <a:t>效果</a:t>
            </a:r>
            <a:r>
              <a:rPr lang="en-US" altLang="zh-TW" sz="4000" dirty="0" smtClean="0"/>
              <a:t>- Example 1</a:t>
            </a:r>
            <a:endParaRPr lang="zh-TW" altLang="en-US" sz="4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36970" y="1412776"/>
            <a:ext cx="4907238" cy="5262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&lt;!DOCTYPE html&gt;</a:t>
            </a:r>
          </a:p>
          <a:p>
            <a:r>
              <a:rPr lang="en-US" altLang="zh-TW" sz="1400" dirty="0"/>
              <a:t>&lt;html&gt;</a:t>
            </a:r>
          </a:p>
          <a:p>
            <a:r>
              <a:rPr lang="en-US" altLang="zh-TW" sz="1400" dirty="0"/>
              <a:t>&lt;head&gt;</a:t>
            </a:r>
          </a:p>
          <a:p>
            <a:r>
              <a:rPr lang="en-US" altLang="zh-TW" sz="1400" dirty="0" smtClean="0"/>
              <a:t>   &lt;</a:t>
            </a:r>
            <a:r>
              <a:rPr lang="en-US" altLang="zh-TW" sz="1400" dirty="0"/>
              <a:t>style&gt;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   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img</a:t>
            </a:r>
            <a:r>
              <a:rPr lang="en-US" altLang="zh-TW" sz="1400" dirty="0" smtClean="0">
                <a:solidFill>
                  <a:srgbClr val="FF0000"/>
                </a:solidFill>
              </a:rPr>
              <a:t> {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       float: left;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       margin: 15px 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15px</a:t>
            </a:r>
            <a:r>
              <a:rPr lang="en-US" altLang="zh-TW" sz="1400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    }</a:t>
            </a:r>
          </a:p>
          <a:p>
            <a:r>
              <a:rPr lang="en-US" altLang="zh-TW" sz="1400" dirty="0" smtClean="0"/>
              <a:t>   &lt;/</a:t>
            </a:r>
            <a:r>
              <a:rPr lang="en-US" altLang="zh-TW" sz="1400" dirty="0"/>
              <a:t>style&gt;</a:t>
            </a:r>
          </a:p>
          <a:p>
            <a:r>
              <a:rPr lang="en-US" altLang="zh-TW" sz="1400" dirty="0"/>
              <a:t>&lt;/head</a:t>
            </a:r>
            <a:r>
              <a:rPr lang="en-US" altLang="zh-TW" sz="1400" dirty="0" smtClean="0"/>
              <a:t>&gt;</a:t>
            </a:r>
          </a:p>
          <a:p>
            <a:r>
              <a:rPr lang="en-US" altLang="zh-TW" sz="1400" dirty="0" smtClean="0"/>
              <a:t>&lt;</a:t>
            </a:r>
            <a:r>
              <a:rPr lang="en-US" altLang="zh-TW" sz="1400" dirty="0"/>
              <a:t>body&gt;</a:t>
            </a:r>
          </a:p>
          <a:p>
            <a:r>
              <a:rPr lang="en-US" altLang="zh-TW" sz="1400" dirty="0" smtClean="0"/>
              <a:t>&lt;</a:t>
            </a:r>
            <a:r>
              <a:rPr lang="en-US" altLang="zh-TW" sz="1400" dirty="0"/>
              <a:t>p&gt;In this example, the image will float to the right in the paragraph, and the text in the paragraph will wrap around the image.&lt;/p&gt;</a:t>
            </a:r>
          </a:p>
          <a:p>
            <a:r>
              <a:rPr lang="en-US" altLang="zh-TW" sz="1400" dirty="0" smtClean="0"/>
              <a:t>&lt;</a:t>
            </a:r>
            <a:r>
              <a:rPr lang="en-US" altLang="zh-TW" sz="1400" dirty="0"/>
              <a:t>p&gt;</a:t>
            </a:r>
            <a:r>
              <a:rPr lang="en-US" altLang="zh-TW" sz="1400" dirty="0">
                <a:solidFill>
                  <a:srgbClr val="FF0000"/>
                </a:solidFill>
              </a:rPr>
              <a:t>&lt;</a:t>
            </a:r>
            <a:r>
              <a:rPr lang="en-US" altLang="zh-TW" sz="1400" dirty="0" err="1">
                <a:solidFill>
                  <a:srgbClr val="FF0000"/>
                </a:solidFill>
              </a:rPr>
              <a:t>img</a:t>
            </a:r>
            <a:r>
              <a:rPr lang="en-US" altLang="zh-TW" sz="1400" dirty="0">
                <a:solidFill>
                  <a:srgbClr val="FF0000"/>
                </a:solidFill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</a:rPr>
              <a:t>src</a:t>
            </a:r>
            <a:r>
              <a:rPr lang="en-US" altLang="zh-TW" sz="1400" dirty="0">
                <a:solidFill>
                  <a:srgbClr val="FF0000"/>
                </a:solidFill>
              </a:rPr>
              <a:t>="w3css.gif" alt="W3Schools.com" width="100" height="140"&gt;</a:t>
            </a:r>
          </a:p>
          <a:p>
            <a:r>
              <a:rPr lang="en-US" altLang="zh-TW" sz="1400" dirty="0"/>
              <a:t>Lorem ipsum dolor sit </a:t>
            </a:r>
            <a:r>
              <a:rPr lang="en-US" altLang="zh-TW" sz="1400" dirty="0" err="1"/>
              <a:t>amet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consectetur</a:t>
            </a:r>
            <a:r>
              <a:rPr lang="en-US" altLang="zh-TW" sz="1400" dirty="0"/>
              <a:t> </a:t>
            </a:r>
            <a:r>
              <a:rPr lang="en-US" altLang="zh-TW" sz="1400" dirty="0" err="1"/>
              <a:t>adipiscing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elit</a:t>
            </a:r>
            <a:r>
              <a:rPr lang="en-US" altLang="zh-TW" sz="1400" dirty="0"/>
              <a:t>. </a:t>
            </a:r>
            <a:r>
              <a:rPr lang="en-US" altLang="zh-TW" sz="1400" dirty="0" err="1"/>
              <a:t>Phasellus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imperdiet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nulla</a:t>
            </a:r>
            <a:r>
              <a:rPr lang="en-US" altLang="zh-TW" sz="1400" dirty="0"/>
              <a:t> et dictum </a:t>
            </a:r>
            <a:r>
              <a:rPr lang="en-US" altLang="zh-TW" sz="1400" dirty="0" err="1"/>
              <a:t>interdum</a:t>
            </a:r>
            <a:r>
              <a:rPr lang="en-US" altLang="zh-TW" sz="1400" dirty="0"/>
              <a:t>, nisi lorem </a:t>
            </a:r>
            <a:r>
              <a:rPr lang="en-US" altLang="zh-TW" sz="1400" dirty="0" err="1"/>
              <a:t>egestas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odio</a:t>
            </a:r>
            <a:r>
              <a:rPr lang="en-US" altLang="zh-TW" sz="1400" dirty="0"/>
              <a:t>, vitae </a:t>
            </a:r>
            <a:r>
              <a:rPr lang="en-US" altLang="zh-TW" sz="1400" dirty="0" err="1"/>
              <a:t>scelerisque</a:t>
            </a:r>
            <a:r>
              <a:rPr lang="en-US" altLang="zh-TW" sz="1400" dirty="0"/>
              <a:t> </a:t>
            </a:r>
            <a:r>
              <a:rPr lang="en-US" altLang="zh-TW" sz="1400" dirty="0" err="1"/>
              <a:t>enim</a:t>
            </a:r>
            <a:r>
              <a:rPr lang="en-US" altLang="zh-TW" sz="1400" dirty="0"/>
              <a:t> ligula </a:t>
            </a:r>
            <a:r>
              <a:rPr lang="en-US" altLang="zh-TW" sz="1400" dirty="0" err="1"/>
              <a:t>venenatis</a:t>
            </a:r>
            <a:r>
              <a:rPr lang="en-US" altLang="zh-TW" sz="1400" dirty="0"/>
              <a:t> dolor. Maecenas </a:t>
            </a:r>
            <a:r>
              <a:rPr lang="en-US" altLang="zh-TW" sz="1400" dirty="0" err="1"/>
              <a:t>nisl</a:t>
            </a:r>
            <a:r>
              <a:rPr lang="en-US" altLang="zh-TW" sz="1400" dirty="0"/>
              <a:t> </a:t>
            </a:r>
            <a:r>
              <a:rPr lang="en-US" altLang="zh-TW" sz="1400" dirty="0" err="1"/>
              <a:t>est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ultrices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nec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congue</a:t>
            </a:r>
            <a:r>
              <a:rPr lang="en-US" altLang="zh-TW" sz="1400" dirty="0"/>
              <a:t> </a:t>
            </a:r>
            <a:r>
              <a:rPr lang="en-US" altLang="zh-TW" sz="1400" dirty="0" err="1"/>
              <a:t>eget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auctor</a:t>
            </a:r>
            <a:r>
              <a:rPr lang="en-US" altLang="zh-TW" sz="1400" dirty="0"/>
              <a:t> vitae </a:t>
            </a:r>
            <a:r>
              <a:rPr lang="en-US" altLang="zh-TW" sz="1400" dirty="0" err="1"/>
              <a:t>massa</a:t>
            </a:r>
            <a:r>
              <a:rPr lang="en-US" altLang="zh-TW" sz="1400" dirty="0"/>
              <a:t>. </a:t>
            </a:r>
            <a:r>
              <a:rPr lang="en-US" altLang="zh-TW" sz="1400" dirty="0" err="1"/>
              <a:t>Fusce</a:t>
            </a:r>
            <a:r>
              <a:rPr lang="en-US" altLang="zh-TW" sz="1400" dirty="0"/>
              <a:t> </a:t>
            </a:r>
            <a:r>
              <a:rPr lang="en-US" altLang="zh-TW" sz="1400" dirty="0" err="1"/>
              <a:t>luctus</a:t>
            </a:r>
            <a:r>
              <a:rPr lang="en-US" altLang="zh-TW" sz="1400" dirty="0"/>
              <a:t> </a:t>
            </a:r>
            <a:r>
              <a:rPr lang="en-US" altLang="zh-TW" sz="1400" dirty="0" err="1"/>
              <a:t>vestibulum</a:t>
            </a:r>
            <a:r>
              <a:rPr lang="en-US" altLang="zh-TW" sz="1400" dirty="0"/>
              <a:t> </a:t>
            </a:r>
            <a:r>
              <a:rPr lang="en-US" altLang="zh-TW" sz="1400" dirty="0" err="1"/>
              <a:t>augue</a:t>
            </a:r>
            <a:r>
              <a:rPr lang="en-US" altLang="zh-TW" sz="1400" dirty="0"/>
              <a:t> </a:t>
            </a:r>
            <a:r>
              <a:rPr lang="en-US" altLang="zh-TW" sz="1400" dirty="0" err="1"/>
              <a:t>ut</a:t>
            </a:r>
            <a:r>
              <a:rPr lang="en-US" altLang="zh-TW" sz="1400" dirty="0"/>
              <a:t> </a:t>
            </a:r>
            <a:r>
              <a:rPr lang="en-US" altLang="zh-TW" sz="1400" dirty="0" err="1"/>
              <a:t>aliquet</a:t>
            </a:r>
            <a:r>
              <a:rPr lang="en-US" altLang="zh-TW" sz="1400" dirty="0"/>
              <a:t>.&lt;/p&gt;</a:t>
            </a:r>
          </a:p>
          <a:p>
            <a:endParaRPr lang="en-US" altLang="zh-TW" sz="1400" dirty="0"/>
          </a:p>
          <a:p>
            <a:r>
              <a:rPr lang="en-US" altLang="zh-TW" sz="1400" dirty="0"/>
              <a:t>&lt;/body&gt;</a:t>
            </a:r>
          </a:p>
          <a:p>
            <a:r>
              <a:rPr lang="en-US" altLang="zh-TW" sz="1400" dirty="0"/>
              <a:t>&lt;/html&gt;</a:t>
            </a:r>
            <a:endParaRPr lang="zh-TW" altLang="en-US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433" y="1124744"/>
            <a:ext cx="3743717" cy="248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3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1502"/>
          </a:xfrm>
        </p:spPr>
        <p:txBody>
          <a:bodyPr>
            <a:normAutofit/>
          </a:bodyPr>
          <a:lstStyle/>
          <a:p>
            <a:r>
              <a:rPr lang="zh-TW" altLang="en-US" dirty="0"/>
              <a:t>網頁排版</a:t>
            </a:r>
            <a:r>
              <a:rPr lang="zh-TW" altLang="en-US" dirty="0" smtClean="0"/>
              <a:t>實例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62" y="1006140"/>
            <a:ext cx="3501590" cy="4824413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96468"/>
            <a:ext cx="4389986" cy="577083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54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文繞圖效果</a:t>
            </a:r>
            <a:r>
              <a:rPr lang="en-US" altLang="zh-TW" dirty="0"/>
              <a:t>: float </a:t>
            </a:r>
            <a:r>
              <a:rPr lang="en-US" altLang="zh-TW" dirty="0" smtClean="0"/>
              <a:t>+ clear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clear </a:t>
            </a:r>
            <a:r>
              <a:rPr lang="en-US" altLang="zh-TW" sz="2800" dirty="0" smtClean="0"/>
              <a:t>: </a:t>
            </a:r>
            <a:r>
              <a:rPr lang="en-US" altLang="zh-TW" sz="2800" dirty="0" err="1" smtClean="0"/>
              <a:t>限制區塊左右有無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float </a:t>
            </a:r>
            <a:r>
              <a:rPr lang="en-US" altLang="zh-TW" sz="2800" dirty="0" err="1"/>
              <a:t>區塊</a:t>
            </a:r>
            <a:endParaRPr lang="en-US" altLang="zh-TW" sz="2800" dirty="0" smtClean="0"/>
          </a:p>
          <a:p>
            <a:pPr lvl="1"/>
            <a:r>
              <a:rPr lang="en-US" altLang="zh-TW" sz="2400" dirty="0" smtClean="0"/>
              <a:t>none</a:t>
            </a:r>
            <a:r>
              <a:rPr lang="zh-TW" altLang="en-US" sz="2400" dirty="0"/>
              <a:t>：預設值</a:t>
            </a:r>
            <a:r>
              <a:rPr lang="en-US" altLang="zh-TW" sz="2400" dirty="0"/>
              <a:t>, </a:t>
            </a:r>
            <a:r>
              <a:rPr lang="zh-TW" altLang="en-US" sz="2400" dirty="0"/>
              <a:t>維持原排列方式。</a:t>
            </a:r>
          </a:p>
          <a:p>
            <a:pPr lvl="1"/>
            <a:r>
              <a:rPr lang="en-US" altLang="zh-TW" sz="2400" dirty="0"/>
              <a:t>left</a:t>
            </a:r>
            <a:r>
              <a:rPr lang="zh-TW" altLang="en-US" sz="2400" dirty="0"/>
              <a:t>：若左邊出現 </a:t>
            </a:r>
            <a:r>
              <a:rPr lang="en-US" altLang="zh-TW" sz="2400" dirty="0"/>
              <a:t>float </a:t>
            </a:r>
            <a:r>
              <a:rPr lang="zh-TW" altLang="en-US" sz="2400" dirty="0"/>
              <a:t>區塊</a:t>
            </a:r>
            <a:r>
              <a:rPr lang="en-US" altLang="zh-TW" sz="2400" dirty="0"/>
              <a:t>, </a:t>
            </a:r>
            <a:r>
              <a:rPr lang="zh-TW" altLang="en-US" sz="2400" dirty="0"/>
              <a:t>則將本區塊向下移</a:t>
            </a:r>
            <a:r>
              <a:rPr lang="en-US" altLang="zh-TW" sz="2400" dirty="0"/>
              <a:t>, </a:t>
            </a:r>
            <a:r>
              <a:rPr lang="zh-TW" altLang="en-US" sz="2400" dirty="0"/>
              <a:t>直到左邊沒有 </a:t>
            </a:r>
            <a:r>
              <a:rPr lang="en-US" altLang="zh-TW" sz="2400" dirty="0"/>
              <a:t>float </a:t>
            </a:r>
            <a:r>
              <a:rPr lang="zh-TW" altLang="en-US" sz="2400" dirty="0"/>
              <a:t>區塊為止。</a:t>
            </a:r>
          </a:p>
          <a:p>
            <a:pPr lvl="1"/>
            <a:r>
              <a:rPr lang="en-US" altLang="zh-TW" sz="2400" dirty="0"/>
              <a:t>right</a:t>
            </a:r>
            <a:r>
              <a:rPr lang="zh-TW" altLang="en-US" sz="2400" dirty="0"/>
              <a:t>：若右邊出現 </a:t>
            </a:r>
            <a:r>
              <a:rPr lang="en-US" altLang="zh-TW" sz="2400" dirty="0"/>
              <a:t>float </a:t>
            </a:r>
            <a:r>
              <a:rPr lang="zh-TW" altLang="en-US" sz="2400" dirty="0"/>
              <a:t>區塊</a:t>
            </a:r>
            <a:r>
              <a:rPr lang="en-US" altLang="zh-TW" sz="2400" dirty="0"/>
              <a:t>, </a:t>
            </a:r>
            <a:r>
              <a:rPr lang="zh-TW" altLang="en-US" sz="2400" dirty="0"/>
              <a:t>則將本區塊向下移</a:t>
            </a:r>
            <a:r>
              <a:rPr lang="en-US" altLang="zh-TW" sz="2400" dirty="0"/>
              <a:t>, </a:t>
            </a:r>
            <a:r>
              <a:rPr lang="zh-TW" altLang="en-US" sz="2400" dirty="0"/>
              <a:t>直到右邊沒有 </a:t>
            </a:r>
            <a:r>
              <a:rPr lang="en-US" altLang="zh-TW" sz="2400" dirty="0"/>
              <a:t>float </a:t>
            </a:r>
            <a:r>
              <a:rPr lang="zh-TW" altLang="en-US" sz="2400" dirty="0"/>
              <a:t>區塊為止。</a:t>
            </a:r>
          </a:p>
          <a:p>
            <a:pPr lvl="1"/>
            <a:r>
              <a:rPr lang="en-US" altLang="zh-TW" sz="2400" dirty="0"/>
              <a:t>both</a:t>
            </a:r>
            <a:r>
              <a:rPr lang="zh-TW" altLang="en-US" sz="2400" dirty="0"/>
              <a:t>：若左右任一邊出現 </a:t>
            </a:r>
            <a:r>
              <a:rPr lang="en-US" altLang="zh-TW" sz="2400" dirty="0"/>
              <a:t>float </a:t>
            </a:r>
            <a:r>
              <a:rPr lang="zh-TW" altLang="en-US" sz="2400" dirty="0"/>
              <a:t>區塊</a:t>
            </a:r>
            <a:r>
              <a:rPr lang="en-US" altLang="zh-TW" sz="2400" dirty="0"/>
              <a:t>,  </a:t>
            </a:r>
            <a:r>
              <a:rPr lang="zh-TW" altLang="en-US" sz="2400" dirty="0"/>
              <a:t>則將本區塊向下移</a:t>
            </a:r>
            <a:r>
              <a:rPr lang="en-US" altLang="zh-TW" sz="2400" dirty="0"/>
              <a:t>,  </a:t>
            </a:r>
            <a:r>
              <a:rPr lang="zh-TW" altLang="en-US" sz="2400" dirty="0"/>
              <a:t>直到兩邊都沒有 </a:t>
            </a:r>
            <a:r>
              <a:rPr lang="en-US" altLang="zh-TW" sz="2400" dirty="0"/>
              <a:t>float </a:t>
            </a:r>
            <a:r>
              <a:rPr lang="zh-TW" altLang="en-US" sz="2400" dirty="0"/>
              <a:t>區塊為止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2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文繞圖</a:t>
            </a:r>
            <a:r>
              <a:rPr lang="zh-TW" altLang="en-US" dirty="0" smtClean="0"/>
              <a:t>效果</a:t>
            </a:r>
            <a:r>
              <a:rPr lang="en-US" altLang="zh-TW" dirty="0" smtClean="0"/>
              <a:t>- Example 2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68611" y="1196752"/>
            <a:ext cx="5927835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400" dirty="0"/>
              <a:t>&lt;!</a:t>
            </a:r>
            <a:r>
              <a:rPr lang="en-US" altLang="zh-TW" sz="1400" dirty="0" err="1"/>
              <a:t>doctype</a:t>
            </a:r>
            <a:r>
              <a:rPr lang="en-US" altLang="zh-TW" sz="1400" dirty="0"/>
              <a:t> html&gt; </a:t>
            </a:r>
          </a:p>
          <a:p>
            <a:r>
              <a:rPr lang="en-US" altLang="zh-TW" sz="1400" dirty="0"/>
              <a:t>&lt;html&gt;</a:t>
            </a:r>
          </a:p>
          <a:p>
            <a:r>
              <a:rPr lang="en-US" altLang="zh-TW" sz="1400" dirty="0"/>
              <a:t>  &lt;head&gt;</a:t>
            </a:r>
          </a:p>
          <a:p>
            <a:r>
              <a:rPr lang="en-US" altLang="zh-TW" sz="1400" dirty="0"/>
              <a:t>    &lt;meta charset="utf-8"&gt;</a:t>
            </a:r>
          </a:p>
          <a:p>
            <a:r>
              <a:rPr lang="en-US" altLang="zh-TW" sz="1400" dirty="0" smtClean="0"/>
              <a:t>    &lt;</a:t>
            </a:r>
            <a:r>
              <a:rPr lang="en-US" altLang="zh-TW" sz="1400" dirty="0"/>
              <a:t>title&gt;</a:t>
            </a:r>
            <a:r>
              <a:rPr lang="zh-TW" altLang="en-US" sz="1400" dirty="0"/>
              <a:t>示範定位方式</a:t>
            </a:r>
            <a:r>
              <a:rPr lang="en-US" altLang="zh-TW" sz="1400" dirty="0"/>
              <a:t>&lt;/title&gt;</a:t>
            </a:r>
          </a:p>
          <a:p>
            <a:r>
              <a:rPr lang="en-US" altLang="zh-TW" sz="1400" dirty="0" smtClean="0"/>
              <a:t>    &lt;</a:t>
            </a:r>
            <a:r>
              <a:rPr lang="en-US" altLang="zh-TW" sz="1400" dirty="0"/>
              <a:t>style&gt;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  </a:t>
            </a:r>
            <a:r>
              <a:rPr lang="en-US" altLang="zh-TW" sz="1400" dirty="0" err="1">
                <a:solidFill>
                  <a:srgbClr val="FF0000"/>
                </a:solidFill>
              </a:rPr>
              <a:t>img</a:t>
            </a:r>
            <a:r>
              <a:rPr lang="en-US" altLang="zh-TW" sz="1400" dirty="0">
                <a:solidFill>
                  <a:srgbClr val="FF0000"/>
                </a:solidFill>
              </a:rPr>
              <a:t> {</a:t>
            </a:r>
            <a:r>
              <a:rPr lang="en-US" altLang="zh-TW" sz="1400" dirty="0" err="1">
                <a:solidFill>
                  <a:srgbClr val="FF0000"/>
                </a:solidFill>
              </a:rPr>
              <a:t>float:left</a:t>
            </a:r>
            <a:r>
              <a:rPr lang="en-US" altLang="zh-TW" sz="1400" dirty="0">
                <a:solidFill>
                  <a:srgbClr val="FF0000"/>
                </a:solidFill>
              </a:rPr>
              <a:t>}</a:t>
            </a:r>
          </a:p>
          <a:p>
            <a:r>
              <a:rPr lang="en-US" altLang="zh-TW" sz="1400" dirty="0"/>
              <a:t>    &lt;/style&gt;</a:t>
            </a:r>
          </a:p>
          <a:p>
            <a:r>
              <a:rPr lang="en-US" altLang="zh-TW" sz="1400" dirty="0"/>
              <a:t>  &lt;/head&gt;	</a:t>
            </a:r>
          </a:p>
          <a:p>
            <a:r>
              <a:rPr lang="en-US" altLang="zh-TW" sz="1400" dirty="0"/>
              <a:t>  &lt;body&gt;</a:t>
            </a:r>
          </a:p>
          <a:p>
            <a:r>
              <a:rPr lang="en-US" altLang="zh-TW" sz="1400" dirty="0"/>
              <a:t>    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="jp2.jpg" width="300"&gt;</a:t>
            </a:r>
          </a:p>
          <a:p>
            <a:r>
              <a:rPr lang="en-US" altLang="zh-TW" sz="1400" dirty="0" smtClean="0"/>
              <a:t>    &lt;</a:t>
            </a:r>
            <a:r>
              <a:rPr lang="en-US" altLang="zh-TW" sz="1400" dirty="0"/>
              <a:t>h1&gt;</a:t>
            </a:r>
            <a:r>
              <a:rPr lang="zh-TW" altLang="en-US" sz="1400" dirty="0"/>
              <a:t>豪斯登堡</a:t>
            </a:r>
            <a:r>
              <a:rPr lang="en-US" altLang="zh-TW" sz="1400" dirty="0"/>
              <a:t>&lt;/h1&gt;</a:t>
            </a:r>
          </a:p>
          <a:p>
            <a:r>
              <a:rPr lang="en-US" altLang="zh-TW" sz="1400" dirty="0"/>
              <a:t>    &lt;p&gt;</a:t>
            </a:r>
            <a:r>
              <a:rPr lang="zh-TW" altLang="en-US" sz="1400" dirty="0"/>
              <a:t>豪斯登堡位於日本九州，一處重現中古世紀歐洲街景的渡假勝地</a:t>
            </a:r>
            <a:r>
              <a:rPr lang="zh-TW" altLang="en-US" sz="1400" dirty="0" smtClean="0"/>
              <a:t>， </a:t>
            </a:r>
            <a:r>
              <a:rPr lang="zh-TW" altLang="en-US" sz="1400" dirty="0"/>
              <a:t>命名由來是荷蘭女王陛下所居住的宮殿豪斯登堡宮殿。</a:t>
            </a:r>
            <a:r>
              <a:rPr lang="en-US" altLang="zh-TW" sz="1400" dirty="0"/>
              <a:t>&lt;/p&gt;</a:t>
            </a:r>
          </a:p>
          <a:p>
            <a:r>
              <a:rPr lang="en-US" altLang="zh-TW" sz="1400" dirty="0" smtClean="0"/>
              <a:t>    &lt;</a:t>
            </a:r>
            <a:r>
              <a:rPr lang="en-US" altLang="zh-TW" sz="1400" dirty="0"/>
              <a:t>p </a:t>
            </a:r>
            <a:r>
              <a:rPr lang="en-US" altLang="zh-TW" sz="1400" dirty="0">
                <a:solidFill>
                  <a:srgbClr val="FF0000"/>
                </a:solidFill>
              </a:rPr>
              <a:t>style="</a:t>
            </a:r>
            <a:r>
              <a:rPr lang="en-US" altLang="zh-TW" sz="1400" dirty="0" err="1">
                <a:solidFill>
                  <a:srgbClr val="FF0000"/>
                </a:solidFill>
              </a:rPr>
              <a:t>clear:left</a:t>
            </a:r>
            <a:r>
              <a:rPr lang="en-US" altLang="zh-TW" sz="1400" dirty="0">
                <a:solidFill>
                  <a:srgbClr val="FF0000"/>
                </a:solidFill>
              </a:rPr>
              <a:t>"&gt;</a:t>
            </a:r>
            <a:r>
              <a:rPr lang="zh-TW" altLang="en-US" sz="1400" dirty="0"/>
              <a:t>園內風景怡人俯拾皆畫，還有</a:t>
            </a:r>
            <a:r>
              <a:rPr lang="en-US" altLang="zh-TW" sz="1400" dirty="0"/>
              <a:t>『ONE PIECE </a:t>
            </a:r>
            <a:r>
              <a:rPr lang="zh-TW" altLang="en-US" sz="1400" dirty="0"/>
              <a:t>航海王</a:t>
            </a:r>
            <a:r>
              <a:rPr lang="en-US" altLang="zh-TW" sz="1400" dirty="0"/>
              <a:t>』</a:t>
            </a:r>
            <a:r>
              <a:rPr lang="zh-TW" altLang="en-US" sz="1400" dirty="0"/>
              <a:t>的世界，</a:t>
            </a:r>
            <a:r>
              <a:rPr lang="zh-TW" altLang="en-US" sz="1400" dirty="0" smtClean="0"/>
              <a:t>乘客可以</a:t>
            </a:r>
            <a:r>
              <a:rPr lang="zh-TW" altLang="en-US" sz="1400" dirty="0"/>
              <a:t>搭上千陽號來一趟冒險之旅。</a:t>
            </a:r>
            <a:r>
              <a:rPr lang="en-US" altLang="zh-TW" sz="1400" dirty="0"/>
              <a:t>&lt;/p&gt;	  </a:t>
            </a:r>
          </a:p>
          <a:p>
            <a:r>
              <a:rPr lang="en-US" altLang="zh-TW" sz="1400" dirty="0"/>
              <a:t>  &lt;/body&gt;</a:t>
            </a:r>
          </a:p>
          <a:p>
            <a:r>
              <a:rPr lang="en-US" altLang="zh-TW" sz="1400" dirty="0"/>
              <a:t>&lt;/html&gt;</a:t>
            </a:r>
            <a:endParaRPr lang="zh-TW" altLang="en-US" sz="1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797152"/>
            <a:ext cx="5821038" cy="1848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69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文繞圖效果</a:t>
            </a:r>
            <a:r>
              <a:rPr lang="en-US" altLang="zh-TW" dirty="0"/>
              <a:t>- Example 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412776"/>
            <a:ext cx="3728753" cy="3190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899592" y="1293738"/>
            <a:ext cx="3096344" cy="5047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&lt;style&gt;</a:t>
            </a:r>
          </a:p>
          <a:p>
            <a:r>
              <a:rPr lang="en-US" altLang="zh-TW" sz="1400" dirty="0" smtClean="0"/>
              <a:t>.</a:t>
            </a:r>
            <a:r>
              <a:rPr lang="en-US" altLang="zh-TW" sz="1400" dirty="0"/>
              <a:t>div1 {</a:t>
            </a:r>
          </a:p>
          <a:p>
            <a:r>
              <a:rPr lang="en-US" altLang="zh-TW" sz="1400" dirty="0"/>
              <a:t>    float: left;</a:t>
            </a:r>
          </a:p>
          <a:p>
            <a:r>
              <a:rPr lang="en-US" altLang="zh-TW" sz="1400" dirty="0"/>
              <a:t>    width: 100px;</a:t>
            </a:r>
          </a:p>
          <a:p>
            <a:r>
              <a:rPr lang="en-US" altLang="zh-TW" sz="1400" dirty="0"/>
              <a:t>    height: 50px;</a:t>
            </a:r>
          </a:p>
          <a:p>
            <a:r>
              <a:rPr lang="en-US" altLang="zh-TW" sz="1400" dirty="0"/>
              <a:t>    margin: 10px;</a:t>
            </a:r>
          </a:p>
          <a:p>
            <a:r>
              <a:rPr lang="en-US" altLang="zh-TW" sz="1400" dirty="0"/>
              <a:t>    border: 3px solid #73AD21;</a:t>
            </a:r>
          </a:p>
          <a:p>
            <a:r>
              <a:rPr lang="en-US" altLang="zh-TW" sz="1400" dirty="0" smtClean="0"/>
              <a:t>}</a:t>
            </a:r>
            <a:endParaRPr lang="en-US" altLang="zh-TW" sz="1400" dirty="0"/>
          </a:p>
          <a:p>
            <a:r>
              <a:rPr lang="en-US" altLang="zh-TW" sz="1400" dirty="0"/>
              <a:t>.div2 {</a:t>
            </a:r>
          </a:p>
          <a:p>
            <a:r>
              <a:rPr lang="en-US" altLang="zh-TW" sz="1400" dirty="0"/>
              <a:t>    border: 1px solid red;</a:t>
            </a:r>
          </a:p>
          <a:p>
            <a:r>
              <a:rPr lang="en-US" altLang="zh-TW" sz="1400" dirty="0"/>
              <a:t>}</a:t>
            </a:r>
          </a:p>
          <a:p>
            <a:r>
              <a:rPr lang="en-US" altLang="zh-TW" sz="1400" dirty="0" smtClean="0"/>
              <a:t>.</a:t>
            </a:r>
            <a:r>
              <a:rPr lang="en-US" altLang="zh-TW" sz="1400" dirty="0"/>
              <a:t>div3 {</a:t>
            </a:r>
          </a:p>
          <a:p>
            <a:r>
              <a:rPr lang="en-US" altLang="zh-TW" sz="1400" dirty="0"/>
              <a:t>    float: left;</a:t>
            </a:r>
          </a:p>
          <a:p>
            <a:r>
              <a:rPr lang="en-US" altLang="zh-TW" sz="1400" dirty="0"/>
              <a:t>    width: 100px;</a:t>
            </a:r>
          </a:p>
          <a:p>
            <a:r>
              <a:rPr lang="en-US" altLang="zh-TW" sz="1400" dirty="0"/>
              <a:t>    height: 50px;</a:t>
            </a:r>
          </a:p>
          <a:p>
            <a:r>
              <a:rPr lang="en-US" altLang="zh-TW" sz="1400" dirty="0"/>
              <a:t>    margin: 10px;</a:t>
            </a:r>
          </a:p>
          <a:p>
            <a:r>
              <a:rPr lang="en-US" altLang="zh-TW" sz="1400" dirty="0"/>
              <a:t>    border: 3px solid #73AD21;</a:t>
            </a:r>
          </a:p>
          <a:p>
            <a:r>
              <a:rPr lang="en-US" altLang="zh-TW" sz="1400" dirty="0"/>
              <a:t>}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.</a:t>
            </a:r>
            <a:r>
              <a:rPr lang="en-US" altLang="zh-TW" sz="1400" dirty="0">
                <a:solidFill>
                  <a:srgbClr val="FF0000"/>
                </a:solidFill>
              </a:rPr>
              <a:t>div4 {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  <a:r>
              <a:rPr lang="en-US" altLang="zh-TW" sz="1400" dirty="0"/>
              <a:t>border: 1px solid red;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clear: left;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}</a:t>
            </a:r>
          </a:p>
          <a:p>
            <a:r>
              <a:rPr lang="en-US" altLang="zh-TW" sz="1400" dirty="0"/>
              <a:t>&lt;/style&gt;</a:t>
            </a:r>
            <a:endParaRPr lang="zh-TW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4422073" y="4941168"/>
            <a:ext cx="38007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hlinkClick r:id="rId3"/>
              </a:rPr>
              <a:t>https://www.w3schools.com/css/tryit.asp?filename=trycss_layout</a:t>
            </a:r>
            <a:r>
              <a:rPr lang="zh-TW" altLang="en-US" sz="1400" dirty="0" smtClean="0">
                <a:hlinkClick r:id="rId3"/>
              </a:rPr>
              <a:t>_clear</a:t>
            </a:r>
            <a:endParaRPr lang="en-US" altLang="zh-TW" sz="1400" dirty="0" smtClean="0"/>
          </a:p>
          <a:p>
            <a:endParaRPr lang="zh-TW" altLang="en-US" sz="140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90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圖層定位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538559" y="1293738"/>
            <a:ext cx="7975798" cy="4824536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z-index</a:t>
            </a:r>
            <a:r>
              <a:rPr lang="zh-TW" altLang="zh-TW" sz="2400" dirty="0" smtClean="0"/>
              <a:t>屬性</a:t>
            </a:r>
            <a:r>
              <a:rPr lang="zh-TW" altLang="en-US" sz="2400" dirty="0" smtClean="0"/>
              <a:t>：</a:t>
            </a:r>
            <a:r>
              <a:rPr lang="zh-TW" altLang="zh-TW" sz="2400" dirty="0" smtClean="0"/>
              <a:t>指定元件之間的上下層次順序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語法：</a:t>
            </a:r>
            <a:r>
              <a:rPr lang="en-US" altLang="zh-TW" sz="2000" dirty="0" smtClean="0"/>
              <a:t> z-index:</a:t>
            </a:r>
            <a:r>
              <a:rPr lang="zh-TW" altLang="zh-TW" sz="2000" dirty="0" smtClean="0"/>
              <a:t>層次數值</a:t>
            </a:r>
            <a:endParaRPr lang="en-US" altLang="zh-TW" sz="2000" dirty="0" smtClean="0"/>
          </a:p>
          <a:p>
            <a:pPr lvl="1"/>
            <a:r>
              <a:rPr lang="en-US" altLang="zh-TW" sz="2000" dirty="0" smtClean="0"/>
              <a:t>style="</a:t>
            </a:r>
            <a:r>
              <a:rPr lang="en-US" altLang="zh-TW" sz="2000" dirty="0" err="1" smtClean="0"/>
              <a:t>position:absolute</a:t>
            </a:r>
            <a:r>
              <a:rPr lang="en-US" altLang="zh-TW" sz="2000" dirty="0" smtClean="0"/>
              <a:t>; top:30; left:30; </a:t>
            </a:r>
            <a:r>
              <a:rPr lang="en-US" altLang="zh-TW" sz="2000" dirty="0" smtClean="0">
                <a:solidFill>
                  <a:srgbClr val="FF0000"/>
                </a:solidFill>
              </a:rPr>
              <a:t>z-index:1;</a:t>
            </a:r>
            <a:r>
              <a:rPr lang="en-US" altLang="zh-TW" sz="2000" dirty="0" smtClean="0"/>
              <a:t>"</a:t>
            </a:r>
            <a:endParaRPr lang="zh-TW" alt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41273"/>
            <a:ext cx="48958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35249" y="5661248"/>
            <a:ext cx="741682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z-index</a:t>
            </a:r>
            <a:r>
              <a:rPr lang="zh-TW" altLang="zh-TW" dirty="0" smtClean="0">
                <a:solidFill>
                  <a:srgbClr val="FF0000"/>
                </a:solidFill>
              </a:rPr>
              <a:t>必須</a:t>
            </a:r>
            <a:r>
              <a:rPr lang="zh-TW" altLang="zh-TW" dirty="0">
                <a:solidFill>
                  <a:srgbClr val="FF0000"/>
                </a:solidFill>
              </a:rPr>
              <a:t>與</a:t>
            </a:r>
            <a:r>
              <a:rPr lang="en-US" altLang="zh-TW" dirty="0">
                <a:solidFill>
                  <a:srgbClr val="FF0000"/>
                </a:solidFill>
              </a:rPr>
              <a:t>position</a:t>
            </a:r>
            <a:r>
              <a:rPr lang="zh-TW" altLang="zh-TW" dirty="0">
                <a:solidFill>
                  <a:srgbClr val="FF0000"/>
                </a:solidFill>
              </a:rPr>
              <a:t>屬性一起使用。</a:t>
            </a:r>
            <a:r>
              <a:rPr lang="zh-TW" altLang="zh-TW" dirty="0" smtClean="0">
                <a:solidFill>
                  <a:srgbClr val="FF0000"/>
                </a:solidFill>
              </a:rPr>
              <a:t>如果元件</a:t>
            </a:r>
            <a:r>
              <a:rPr lang="zh-TW" altLang="zh-TW" dirty="0">
                <a:solidFill>
                  <a:srgbClr val="FF0000"/>
                </a:solidFill>
              </a:rPr>
              <a:t>的</a:t>
            </a:r>
            <a:r>
              <a:rPr lang="en-US" altLang="zh-TW" dirty="0">
                <a:solidFill>
                  <a:srgbClr val="FF0000"/>
                </a:solidFill>
              </a:rPr>
              <a:t>z-index</a:t>
            </a:r>
            <a:r>
              <a:rPr lang="zh-TW" altLang="zh-TW" dirty="0">
                <a:solidFill>
                  <a:srgbClr val="FF0000"/>
                </a:solidFill>
              </a:rPr>
              <a:t>值相同</a:t>
            </a:r>
            <a:r>
              <a:rPr lang="zh-TW" altLang="zh-TW" dirty="0" smtClean="0">
                <a:solidFill>
                  <a:srgbClr val="FF0000"/>
                </a:solidFill>
              </a:rPr>
              <a:t>，</a:t>
            </a:r>
            <a:r>
              <a:rPr lang="zh-TW" altLang="en-US" dirty="0" smtClean="0">
                <a:solidFill>
                  <a:srgbClr val="FF0000"/>
                </a:solidFill>
              </a:rPr>
              <a:t>瀏覽器</a:t>
            </a:r>
            <a:r>
              <a:rPr lang="zh-TW" altLang="zh-TW" dirty="0" smtClean="0">
                <a:solidFill>
                  <a:srgbClr val="FF0000"/>
                </a:solidFill>
              </a:rPr>
              <a:t>會</a:t>
            </a:r>
            <a:r>
              <a:rPr lang="zh-TW" altLang="zh-TW" dirty="0">
                <a:solidFill>
                  <a:srgbClr val="FF0000"/>
                </a:solidFill>
              </a:rPr>
              <a:t>以</a:t>
            </a:r>
            <a:r>
              <a:rPr lang="zh-TW" altLang="zh-TW" dirty="0" smtClean="0">
                <a:solidFill>
                  <a:srgbClr val="FF0000"/>
                </a:solidFill>
              </a:rPr>
              <a:t>程式順序層疊，程式後</a:t>
            </a:r>
            <a:r>
              <a:rPr lang="zh-TW" altLang="en-US" dirty="0" smtClean="0">
                <a:solidFill>
                  <a:srgbClr val="FF0000"/>
                </a:solidFill>
              </a:rPr>
              <a:t>執行</a:t>
            </a:r>
            <a:r>
              <a:rPr lang="zh-TW" altLang="zh-TW" dirty="0" smtClean="0">
                <a:solidFill>
                  <a:srgbClr val="FF0000"/>
                </a:solidFill>
              </a:rPr>
              <a:t>者</a:t>
            </a:r>
            <a:r>
              <a:rPr lang="zh-TW" altLang="zh-TW" dirty="0">
                <a:solidFill>
                  <a:srgbClr val="FF0000"/>
                </a:solidFill>
              </a:rPr>
              <a:t>會位於上方（</a:t>
            </a:r>
            <a:r>
              <a:rPr lang="en-US" altLang="zh-TW" dirty="0">
                <a:solidFill>
                  <a:srgbClr val="FF0000"/>
                </a:solidFill>
              </a:rPr>
              <a:t>back-to-front</a:t>
            </a:r>
            <a:r>
              <a:rPr lang="zh-TW" altLang="zh-TW" dirty="0">
                <a:solidFill>
                  <a:srgbClr val="FF0000"/>
                </a:solidFill>
              </a:rPr>
              <a:t>）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8615" y="5200635"/>
            <a:ext cx="7888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http://www.w3schools.com/cssref/playit.asp?filename=playcss_z-index</a:t>
            </a: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6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圖層定位</a:t>
            </a:r>
            <a:r>
              <a:rPr lang="en-US" altLang="zh-TW" dirty="0" smtClean="0"/>
              <a:t>-Example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3528" y="1297469"/>
            <a:ext cx="4824536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&lt;!DOCTYPE html&gt;</a:t>
            </a:r>
          </a:p>
          <a:p>
            <a:r>
              <a:rPr lang="en-US" altLang="zh-TW" sz="1400" dirty="0"/>
              <a:t>&lt;html&gt;</a:t>
            </a:r>
          </a:p>
          <a:p>
            <a:r>
              <a:rPr lang="en-US" altLang="zh-TW" sz="1400" dirty="0" smtClean="0"/>
              <a:t>   &lt;</a:t>
            </a:r>
            <a:r>
              <a:rPr lang="en-US" altLang="zh-TW" sz="1400" dirty="0"/>
              <a:t>head&gt;</a:t>
            </a:r>
          </a:p>
          <a:p>
            <a:r>
              <a:rPr lang="en-US" altLang="zh-TW" sz="1400" dirty="0" smtClean="0"/>
              <a:t>       &lt;</a:t>
            </a:r>
            <a:r>
              <a:rPr lang="en-US" altLang="zh-TW" sz="1400" dirty="0"/>
              <a:t>style&gt;</a:t>
            </a:r>
          </a:p>
          <a:p>
            <a:r>
              <a:rPr lang="en-US" altLang="zh-TW" sz="1400" dirty="0" smtClean="0"/>
              <a:t>            </a:t>
            </a:r>
            <a:r>
              <a:rPr lang="en-US" altLang="zh-TW" sz="1400" dirty="0" err="1" smtClean="0"/>
              <a:t>img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{</a:t>
            </a:r>
          </a:p>
          <a:p>
            <a:r>
              <a:rPr lang="en-US" altLang="zh-TW" sz="1400" dirty="0"/>
              <a:t>   </a:t>
            </a:r>
            <a:r>
              <a:rPr lang="en-US" altLang="zh-TW" sz="1400" dirty="0" smtClean="0"/>
              <a:t>               </a:t>
            </a:r>
            <a:r>
              <a:rPr lang="en-US" altLang="zh-TW" sz="1400" dirty="0"/>
              <a:t>position: absolute;</a:t>
            </a:r>
          </a:p>
          <a:p>
            <a:r>
              <a:rPr lang="en-US" altLang="zh-TW" sz="1400" dirty="0"/>
              <a:t>   </a:t>
            </a:r>
            <a:r>
              <a:rPr lang="en-US" altLang="zh-TW" sz="1400" dirty="0" smtClean="0"/>
              <a:t>               </a:t>
            </a:r>
            <a:r>
              <a:rPr lang="en-US" altLang="zh-TW" sz="1400" dirty="0"/>
              <a:t>left: 0px;</a:t>
            </a:r>
          </a:p>
          <a:p>
            <a:r>
              <a:rPr lang="en-US" altLang="zh-TW" sz="1400" dirty="0"/>
              <a:t>   </a:t>
            </a:r>
            <a:r>
              <a:rPr lang="en-US" altLang="zh-TW" sz="1400" dirty="0" smtClean="0"/>
              <a:t>               </a:t>
            </a:r>
            <a:r>
              <a:rPr lang="en-US" altLang="zh-TW" sz="1400" dirty="0"/>
              <a:t>top: 0px;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</a:t>
            </a:r>
            <a:r>
              <a:rPr lang="en-US" altLang="zh-TW" sz="1400" dirty="0" smtClean="0">
                <a:solidFill>
                  <a:srgbClr val="FF0000"/>
                </a:solidFill>
              </a:rPr>
              <a:t>              z-index</a:t>
            </a:r>
            <a:r>
              <a:rPr lang="en-US" altLang="zh-TW" sz="1400" dirty="0">
                <a:solidFill>
                  <a:srgbClr val="FF0000"/>
                </a:solidFill>
              </a:rPr>
              <a:t>: -1;</a:t>
            </a:r>
          </a:p>
          <a:p>
            <a:r>
              <a:rPr lang="en-US" altLang="zh-TW" sz="1400" dirty="0" smtClean="0"/>
              <a:t>            }</a:t>
            </a:r>
            <a:endParaRPr lang="en-US" altLang="zh-TW" sz="1400" dirty="0"/>
          </a:p>
          <a:p>
            <a:r>
              <a:rPr lang="en-US" altLang="zh-TW" sz="1400" dirty="0" smtClean="0"/>
              <a:t>        &lt;/</a:t>
            </a:r>
            <a:r>
              <a:rPr lang="en-US" altLang="zh-TW" sz="1400" dirty="0"/>
              <a:t>style&gt;</a:t>
            </a:r>
          </a:p>
          <a:p>
            <a:r>
              <a:rPr lang="en-US" altLang="zh-TW" sz="1400" dirty="0" smtClean="0"/>
              <a:t>    &lt;/</a:t>
            </a:r>
            <a:r>
              <a:rPr lang="en-US" altLang="zh-TW" sz="1400" dirty="0"/>
              <a:t>head&gt;</a:t>
            </a:r>
          </a:p>
          <a:p>
            <a:r>
              <a:rPr lang="en-US" altLang="zh-TW" sz="1400" dirty="0" smtClean="0"/>
              <a:t>    &lt;</a:t>
            </a:r>
            <a:r>
              <a:rPr lang="en-US" altLang="zh-TW" sz="1400" dirty="0"/>
              <a:t>body</a:t>
            </a:r>
            <a:r>
              <a:rPr lang="en-US" altLang="zh-TW" sz="1400" dirty="0" smtClean="0"/>
              <a:t>&gt;</a:t>
            </a:r>
            <a:endParaRPr lang="en-US" altLang="zh-TW" sz="1400" dirty="0"/>
          </a:p>
          <a:p>
            <a:r>
              <a:rPr lang="en-US" altLang="zh-TW" sz="1400" dirty="0" smtClean="0"/>
              <a:t>        &lt;</a:t>
            </a:r>
            <a:r>
              <a:rPr lang="en-US" altLang="zh-TW" sz="1400" dirty="0"/>
              <a:t>h1&gt;This is a heading&lt;/h1</a:t>
            </a:r>
            <a:r>
              <a:rPr lang="en-US" altLang="zh-TW" sz="1400" dirty="0" smtClean="0"/>
              <a:t>&gt;</a:t>
            </a:r>
            <a:endParaRPr lang="en-US" altLang="zh-TW" sz="1400" dirty="0"/>
          </a:p>
          <a:p>
            <a:r>
              <a:rPr lang="en-US" altLang="zh-TW" sz="1400" dirty="0" smtClean="0"/>
              <a:t>        </a:t>
            </a:r>
            <a:r>
              <a:rPr lang="en-US" altLang="zh-TW" sz="1400" dirty="0" smtClean="0">
                <a:solidFill>
                  <a:srgbClr val="FF0000"/>
                </a:solidFill>
              </a:rPr>
              <a:t>&lt;</a:t>
            </a:r>
            <a:r>
              <a:rPr lang="en-US" altLang="zh-TW" sz="1400" dirty="0" err="1">
                <a:solidFill>
                  <a:srgbClr val="FF0000"/>
                </a:solidFill>
              </a:rPr>
              <a:t>img</a:t>
            </a:r>
            <a:r>
              <a:rPr lang="en-US" altLang="zh-TW" sz="1400" dirty="0">
                <a:solidFill>
                  <a:srgbClr val="FF0000"/>
                </a:solidFill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</a:rPr>
              <a:t>src</a:t>
            </a:r>
            <a:r>
              <a:rPr lang="en-US" altLang="zh-TW" sz="1400" dirty="0">
                <a:solidFill>
                  <a:srgbClr val="FF0000"/>
                </a:solidFill>
              </a:rPr>
              <a:t>="w3css.gif" width="100" height="140</a:t>
            </a:r>
            <a:r>
              <a:rPr lang="en-US" altLang="zh-TW" sz="1400" dirty="0" smtClean="0">
                <a:solidFill>
                  <a:srgbClr val="FF0000"/>
                </a:solidFill>
              </a:rPr>
              <a:t>"&gt;</a:t>
            </a:r>
            <a:endParaRPr lang="en-US" altLang="zh-TW" sz="1400" dirty="0">
              <a:solidFill>
                <a:srgbClr val="FF0000"/>
              </a:solidFill>
            </a:endParaRPr>
          </a:p>
          <a:p>
            <a:r>
              <a:rPr lang="en-US" altLang="zh-TW" sz="1400" dirty="0" smtClean="0"/>
              <a:t>        &lt;</a:t>
            </a:r>
            <a:r>
              <a:rPr lang="en-US" altLang="zh-TW" sz="1400" dirty="0"/>
              <a:t>p&gt;Because the image has a z-index of -1, it will be placed behind the text.&lt;/p</a:t>
            </a:r>
            <a:r>
              <a:rPr lang="en-US" altLang="zh-TW" sz="1400" dirty="0" smtClean="0"/>
              <a:t>&gt;</a:t>
            </a:r>
            <a:endParaRPr lang="en-US" altLang="zh-TW" sz="1400" dirty="0"/>
          </a:p>
          <a:p>
            <a:r>
              <a:rPr lang="en-US" altLang="zh-TW" sz="1400" dirty="0" smtClean="0"/>
              <a:t>     &lt;/</a:t>
            </a:r>
            <a:r>
              <a:rPr lang="en-US" altLang="zh-TW" sz="1400" dirty="0"/>
              <a:t>body&gt;</a:t>
            </a:r>
          </a:p>
          <a:p>
            <a:r>
              <a:rPr lang="en-US" altLang="zh-TW" sz="1400" dirty="0"/>
              <a:t>&lt;/html&gt;</a:t>
            </a:r>
            <a:endParaRPr lang="zh-TW" altLang="en-US" sz="1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392" y="1844824"/>
            <a:ext cx="2941637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27470" y="5613092"/>
            <a:ext cx="5500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hlinkClick r:id="rId3"/>
              </a:rPr>
              <a:t>http</a:t>
            </a:r>
            <a:r>
              <a:rPr lang="en-US" altLang="zh-TW" sz="1400" dirty="0">
                <a:hlinkClick r:id="rId3"/>
              </a:rPr>
              <a:t>://</a:t>
            </a:r>
            <a:r>
              <a:rPr lang="en-US" altLang="zh-TW" sz="1400" dirty="0" smtClean="0">
                <a:hlinkClick r:id="rId3"/>
              </a:rPr>
              <a:t>www.w3schools.com/css/tryit.asp?filename=trycss_zindex</a:t>
            </a:r>
            <a:endParaRPr lang="en-US" altLang="zh-TW" sz="1400" dirty="0" smtClean="0"/>
          </a:p>
          <a:p>
            <a:endParaRPr lang="zh-TW" altLang="en-US" sz="140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10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538559" y="1132994"/>
            <a:ext cx="7975798" cy="4824536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請</a:t>
            </a:r>
            <a:r>
              <a:rPr lang="zh-TW" altLang="en-US" sz="2000" dirty="0" smtClean="0"/>
              <a:t>修改</a:t>
            </a:r>
            <a:r>
              <a:rPr lang="en-US" altLang="zh-TW" sz="2000" dirty="0" smtClean="0"/>
              <a:t>10_ex2.html</a:t>
            </a:r>
            <a:r>
              <a:rPr lang="zh-TW" altLang="en-US" sz="2000" dirty="0" smtClean="0"/>
              <a:t>檔案</a:t>
            </a:r>
            <a:endParaRPr lang="en-US" altLang="zh-TW" sz="2000" dirty="0"/>
          </a:p>
          <a:p>
            <a:pPr lvl="1"/>
            <a:r>
              <a:rPr lang="zh-TW" altLang="en-US" sz="1800" dirty="0" smtClean="0"/>
              <a:t>設定文字背景色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設定圖片與文字排版效果</a:t>
            </a:r>
            <a:r>
              <a:rPr lang="en-US" altLang="zh-TW" sz="1800" dirty="0" smtClean="0"/>
              <a:t>:</a:t>
            </a:r>
            <a:r>
              <a:rPr lang="zh-TW" altLang="en-US" sz="1800" dirty="0" smtClean="0"/>
              <a:t> 圖在左、文字在右。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將文字疊在圖片上 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需修改文字大小</a:t>
            </a:r>
            <a:r>
              <a:rPr lang="zh-TW" altLang="en-US" sz="1800" dirty="0"/>
              <a:t>、</a:t>
            </a:r>
            <a:r>
              <a:rPr lang="zh-TW" altLang="en-US" sz="1800" dirty="0" smtClean="0"/>
              <a:t>顏色、位置</a:t>
            </a:r>
            <a:r>
              <a:rPr lang="en-US" altLang="zh-TW" sz="1800" dirty="0" smtClean="0"/>
              <a:t>)</a:t>
            </a:r>
            <a:endParaRPr lang="zh-TW" altLang="en-US" sz="1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64904"/>
            <a:ext cx="6297628" cy="389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直線圖說文字 1 4"/>
          <p:cNvSpPr/>
          <p:nvPr/>
        </p:nvSpPr>
        <p:spPr>
          <a:xfrm>
            <a:off x="6310536" y="5190060"/>
            <a:ext cx="2232248" cy="792087"/>
          </a:xfrm>
          <a:prstGeom prst="borderCallout1">
            <a:avLst>
              <a:gd name="adj1" fmla="val -9269"/>
              <a:gd name="adj2" fmla="val 8768"/>
              <a:gd name="adj3" fmla="val -55191"/>
              <a:gd name="adj4" fmla="val -5076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上一頁</a:t>
            </a:r>
            <a:r>
              <a:rPr lang="en-US" altLang="zh-TW" sz="1600" dirty="0" smtClean="0"/>
              <a:t>:</a:t>
            </a:r>
            <a:r>
              <a:rPr lang="zh-TW" altLang="en-US" sz="1600" dirty="0" smtClean="0"/>
              <a:t> 放置於左邊</a:t>
            </a:r>
            <a:endParaRPr lang="en-US" altLang="zh-TW" sz="1600" dirty="0" smtClean="0"/>
          </a:p>
          <a:p>
            <a:pPr algn="ctr"/>
            <a:r>
              <a:rPr lang="zh-TW" altLang="en-US" sz="1600" dirty="0" smtClean="0"/>
              <a:t>下一</a:t>
            </a:r>
            <a:r>
              <a:rPr lang="zh-TW" altLang="en-US" sz="1600" dirty="0"/>
              <a:t>頁</a:t>
            </a:r>
            <a:r>
              <a:rPr lang="en-US" altLang="zh-TW" sz="1600" dirty="0"/>
              <a:t>:</a:t>
            </a:r>
            <a:r>
              <a:rPr lang="zh-TW" altLang="en-US" sz="1600" dirty="0"/>
              <a:t> 放置</a:t>
            </a:r>
            <a:r>
              <a:rPr lang="zh-TW" altLang="en-US" sz="1600" dirty="0" smtClean="0"/>
              <a:t>於右邊</a:t>
            </a:r>
            <a:endParaRPr lang="en-US" altLang="zh-TW" sz="1600" dirty="0" smtClean="0"/>
          </a:p>
        </p:txBody>
      </p:sp>
      <p:sp>
        <p:nvSpPr>
          <p:cNvPr id="8" name="直線圖說文字 1 7"/>
          <p:cNvSpPr/>
          <p:nvPr/>
        </p:nvSpPr>
        <p:spPr>
          <a:xfrm>
            <a:off x="179512" y="5813514"/>
            <a:ext cx="2448272" cy="792087"/>
          </a:xfrm>
          <a:prstGeom prst="borderCallout1">
            <a:avLst>
              <a:gd name="adj1" fmla="val -6121"/>
              <a:gd name="adj2" fmla="val 43028"/>
              <a:gd name="adj3" fmla="val -67784"/>
              <a:gd name="adj4" fmla="val 8441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/>
              <a:t>文字設定</a:t>
            </a:r>
            <a:r>
              <a:rPr lang="en-US" altLang="zh-TW" sz="1400" dirty="0"/>
              <a:t>:</a:t>
            </a:r>
            <a:r>
              <a:rPr lang="zh-TW" altLang="en-US" sz="1400" dirty="0" smtClean="0"/>
              <a:t> 藍色</a:t>
            </a:r>
            <a:r>
              <a:rPr lang="en-US" altLang="zh-TW" sz="1400" dirty="0" smtClean="0"/>
              <a:t>,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14pt, </a:t>
            </a:r>
            <a:r>
              <a:rPr lang="zh-TW" altLang="en-US" sz="1400" dirty="0" smtClean="0"/>
              <a:t>斜體</a:t>
            </a:r>
            <a:endParaRPr lang="en-US" altLang="zh-TW" sz="1400" dirty="0" smtClean="0"/>
          </a:p>
          <a:p>
            <a:pPr algn="ctr"/>
            <a:r>
              <a:rPr lang="zh-TW" altLang="en-US" sz="1400" dirty="0" smtClean="0"/>
              <a:t>位置</a:t>
            </a:r>
            <a:r>
              <a:rPr lang="en-US" altLang="zh-TW" sz="1400" dirty="0" smtClean="0"/>
              <a:t>: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top 250px, left 100px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28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995936" y="4509120"/>
            <a:ext cx="4303390" cy="313010"/>
          </a:xfrm>
        </p:spPr>
        <p:txBody>
          <a:bodyPr>
            <a:no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多欄位排版</a:t>
            </a:r>
          </a:p>
        </p:txBody>
      </p:sp>
      <p:sp>
        <p:nvSpPr>
          <p:cNvPr id="6" name="文字版面配置區 1"/>
          <p:cNvSpPr>
            <a:spLocks noGrp="1"/>
          </p:cNvSpPr>
          <p:nvPr>
            <p:ph type="subTitle" idx="1"/>
          </p:nvPr>
        </p:nvSpPr>
        <p:spPr>
          <a:xfrm>
            <a:off x="3851920" y="3501008"/>
            <a:ext cx="4680520" cy="1008112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CSS-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BOX 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、定位與排版</a:t>
            </a:r>
          </a:p>
        </p:txBody>
      </p:sp>
    </p:spTree>
    <p:extLst>
      <p:ext uri="{BB962C8B-B14F-4D97-AF65-F5344CB8AC3E}">
        <p14:creationId xmlns:p14="http://schemas.microsoft.com/office/powerpoint/2010/main" val="1263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66249"/>
          </a:xfrm>
        </p:spPr>
        <p:txBody>
          <a:bodyPr/>
          <a:lstStyle/>
          <a:p>
            <a:r>
              <a:rPr lang="zh-TW" altLang="en-US" dirty="0" smtClean="0"/>
              <a:t>多欄位排版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35614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column-count</a:t>
            </a:r>
            <a:r>
              <a:rPr lang="zh-TW" altLang="en-US" sz="2000" dirty="0"/>
              <a:t>、</a:t>
            </a:r>
            <a:r>
              <a:rPr lang="en-US" altLang="zh-TW" sz="2000" dirty="0"/>
              <a:t>column-width</a:t>
            </a:r>
            <a:r>
              <a:rPr lang="zh-TW" altLang="en-US" sz="2000" dirty="0"/>
              <a:t>、</a:t>
            </a:r>
            <a:r>
              <a:rPr lang="en-US" altLang="zh-TW" sz="2000" dirty="0"/>
              <a:t>columns ( </a:t>
            </a:r>
            <a:r>
              <a:rPr lang="zh-TW" altLang="en-US" sz="2000" dirty="0"/>
              <a:t>欄位數目與寬度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00930" y="6013679"/>
            <a:ext cx="6567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hlinkClick r:id="rId2"/>
              </a:rPr>
              <a:t>https://www.w3schools.com/css/css3_multiple_columns.asp</a:t>
            </a:r>
            <a:endParaRPr lang="en-US" altLang="zh-TW" dirty="0" smtClean="0"/>
          </a:p>
          <a:p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807016"/>
              </p:ext>
            </p:extLst>
          </p:nvPr>
        </p:nvGraphicFramePr>
        <p:xfrm>
          <a:off x="1000930" y="2071006"/>
          <a:ext cx="746205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3119120"/>
                <a:gridCol w="2310938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屬性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屬性名稱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屬性值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column-count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欄位數目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auto | 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column-width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欄位寬度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auto | </a:t>
                      </a:r>
                      <a:r>
                        <a:rPr lang="zh-TW" altLang="en-US" dirty="0" smtClean="0"/>
                        <a:t>長度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columns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zh-TW" dirty="0" smtClean="0"/>
                        <a:t>Column-count</a:t>
                      </a:r>
                      <a:r>
                        <a:rPr lang="zh-TW" altLang="en-US" dirty="0" smtClean="0"/>
                        <a:t>與</a:t>
                      </a:r>
                      <a:r>
                        <a:rPr lang="en-US" altLang="zh-TW" dirty="0" smtClean="0"/>
                        <a:t>column-width</a:t>
                      </a:r>
                      <a:r>
                        <a:rPr lang="zh-TW" altLang="en-US" dirty="0" smtClean="0"/>
                        <a:t>的簡便表示法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欄位數  長度</a:t>
                      </a:r>
                      <a:endParaRPr lang="en-US" altLang="zh-TW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column-gap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欄位間距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normal | </a:t>
                      </a:r>
                      <a:r>
                        <a:rPr lang="zh-TW" altLang="en-US" dirty="0" smtClean="0"/>
                        <a:t>長度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971600" y="4629838"/>
            <a:ext cx="22379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column-count=3;</a:t>
            </a:r>
          </a:p>
          <a:p>
            <a:r>
              <a:rPr lang="en-US" altLang="zh-TW" dirty="0" smtClean="0"/>
              <a:t>column-width=150px;</a:t>
            </a:r>
          </a:p>
          <a:p>
            <a:r>
              <a:rPr lang="en-US" altLang="zh-TW" dirty="0" smtClean="0"/>
              <a:t>columns: auto </a:t>
            </a:r>
            <a:r>
              <a:rPr lang="en-US" altLang="zh-TW" dirty="0"/>
              <a:t>8</a:t>
            </a:r>
            <a:r>
              <a:rPr lang="en-US" altLang="zh-TW" dirty="0" smtClean="0"/>
              <a:t>em;</a:t>
            </a:r>
          </a:p>
          <a:p>
            <a:r>
              <a:rPr lang="en-US" altLang="zh-TW" dirty="0" smtClean="0"/>
              <a:t>columns: 4 auto;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9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多欄位排版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1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31273" y="1244743"/>
            <a:ext cx="5760640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200" dirty="0"/>
              <a:t>&lt;!</a:t>
            </a:r>
            <a:r>
              <a:rPr lang="en-US" altLang="zh-TW" sz="1200" dirty="0" err="1"/>
              <a:t>doctype</a:t>
            </a:r>
            <a:r>
              <a:rPr lang="en-US" altLang="zh-TW" sz="1200" dirty="0"/>
              <a:t> html&gt;</a:t>
            </a:r>
          </a:p>
          <a:p>
            <a:r>
              <a:rPr lang="en-US" altLang="zh-TW" sz="1200" dirty="0"/>
              <a:t>&lt;html&gt;</a:t>
            </a:r>
          </a:p>
          <a:p>
            <a:r>
              <a:rPr lang="en-US" altLang="zh-TW" sz="1200" dirty="0"/>
              <a:t>  &lt;head&gt;</a:t>
            </a:r>
          </a:p>
          <a:p>
            <a:r>
              <a:rPr lang="en-US" altLang="zh-TW" sz="1200" dirty="0"/>
              <a:t>    &lt;meta charset="utf-8"&gt;</a:t>
            </a:r>
          </a:p>
          <a:p>
            <a:r>
              <a:rPr lang="en-US" altLang="zh-TW" sz="1200" dirty="0"/>
              <a:t>    &lt;title&gt;</a:t>
            </a:r>
            <a:r>
              <a:rPr lang="zh-TW" altLang="en-US" sz="1200" dirty="0"/>
              <a:t>示範多欄位排版</a:t>
            </a:r>
            <a:r>
              <a:rPr lang="en-US" altLang="zh-TW" sz="1200" dirty="0"/>
              <a:t>&lt;/title&gt;</a:t>
            </a:r>
          </a:p>
          <a:p>
            <a:r>
              <a:rPr lang="en-US" altLang="zh-TW" sz="1200" dirty="0"/>
              <a:t>    &lt;style&gt;</a:t>
            </a:r>
          </a:p>
          <a:p>
            <a:r>
              <a:rPr lang="en-US" altLang="zh-TW" sz="1200" dirty="0"/>
              <a:t>      h1 {</a:t>
            </a:r>
            <a:r>
              <a:rPr lang="en-US" altLang="zh-TW" sz="1200" dirty="0" err="1"/>
              <a:t>background-color:hotpink</a:t>
            </a:r>
            <a:r>
              <a:rPr lang="en-US" altLang="zh-TW" sz="1200" dirty="0"/>
              <a:t>; </a:t>
            </a:r>
            <a:r>
              <a:rPr lang="en-US" altLang="zh-TW" sz="1200" dirty="0" err="1"/>
              <a:t>color:white</a:t>
            </a:r>
            <a:r>
              <a:rPr lang="en-US" altLang="zh-TW" sz="1200" dirty="0"/>
              <a:t>}</a:t>
            </a:r>
          </a:p>
          <a:p>
            <a:r>
              <a:rPr lang="en-US" altLang="zh-TW" sz="1200" dirty="0"/>
              <a:t>      p {</a:t>
            </a:r>
            <a:r>
              <a:rPr lang="en-US" altLang="zh-TW" sz="1200" dirty="0" err="1"/>
              <a:t>background-color:lightyellow</a:t>
            </a:r>
            <a:r>
              <a:rPr lang="en-US" altLang="zh-TW" sz="1200" dirty="0"/>
              <a:t>}</a:t>
            </a:r>
          </a:p>
          <a:p>
            <a:r>
              <a:rPr lang="en-US" altLang="zh-TW" sz="1200" dirty="0"/>
              <a:t>      </a:t>
            </a:r>
            <a:r>
              <a:rPr lang="en-US" altLang="zh-TW" sz="1200" dirty="0">
                <a:solidFill>
                  <a:srgbClr val="FF0000"/>
                </a:solidFill>
              </a:rPr>
              <a:t>div {columns:200px}</a:t>
            </a:r>
          </a:p>
          <a:p>
            <a:r>
              <a:rPr lang="en-US" altLang="zh-TW" sz="1200" dirty="0"/>
              <a:t>    &lt;/style&gt;</a:t>
            </a:r>
          </a:p>
          <a:p>
            <a:r>
              <a:rPr lang="en-US" altLang="zh-TW" sz="1200" dirty="0"/>
              <a:t>  &lt;/head&gt;</a:t>
            </a:r>
          </a:p>
          <a:p>
            <a:r>
              <a:rPr lang="en-US" altLang="zh-TW" sz="1200" dirty="0"/>
              <a:t>  &lt;body&gt;</a:t>
            </a:r>
          </a:p>
          <a:p>
            <a:r>
              <a:rPr lang="en-US" altLang="zh-TW" sz="1200" dirty="0"/>
              <a:t>    </a:t>
            </a:r>
            <a:r>
              <a:rPr lang="en-US" altLang="zh-TW" sz="1200" dirty="0">
                <a:solidFill>
                  <a:srgbClr val="FF0000"/>
                </a:solidFill>
              </a:rPr>
              <a:t>&lt;div&gt;</a:t>
            </a:r>
          </a:p>
          <a:p>
            <a:r>
              <a:rPr lang="en-US" altLang="zh-TW" sz="1200" dirty="0"/>
              <a:t>      &lt;h1&gt;</a:t>
            </a:r>
            <a:r>
              <a:rPr lang="zh-TW" altLang="en-US" sz="1200" dirty="0"/>
              <a:t>蝶戀花</a:t>
            </a:r>
            <a:r>
              <a:rPr lang="en-US" altLang="zh-TW" sz="1200" dirty="0"/>
              <a:t>&lt;/h1&gt;</a:t>
            </a:r>
          </a:p>
          <a:p>
            <a:r>
              <a:rPr lang="en-US" altLang="zh-TW" sz="1200" dirty="0"/>
              <a:t>      &lt;p&gt;</a:t>
            </a:r>
            <a:r>
              <a:rPr lang="zh-TW" altLang="en-US" sz="1200" dirty="0"/>
              <a:t>庭院深深深幾許？楊柳堆煙，簾幕無重數。</a:t>
            </a:r>
          </a:p>
          <a:p>
            <a:r>
              <a:rPr lang="zh-TW" altLang="en-US" sz="1200" dirty="0"/>
              <a:t>         玉勒雕鞍遊冶處，樓高不見章台路。雨橫風狂三月暮，門掩黃昏，</a:t>
            </a:r>
          </a:p>
          <a:p>
            <a:r>
              <a:rPr lang="zh-TW" altLang="en-US" sz="1200" dirty="0"/>
              <a:t>         無計留春住。淚眼問花花不語，亂紅飛過鞦韆去。</a:t>
            </a:r>
            <a:r>
              <a:rPr lang="en-US" altLang="zh-TW" sz="1200" dirty="0"/>
              <a:t>&lt;/p&gt;</a:t>
            </a:r>
          </a:p>
          <a:p>
            <a:r>
              <a:rPr lang="en-US" altLang="zh-TW" sz="1200" dirty="0"/>
              <a:t>      &lt;h1&gt;</a:t>
            </a:r>
            <a:r>
              <a:rPr lang="zh-TW" altLang="en-US" sz="1200" dirty="0"/>
              <a:t>浣溪紗</a:t>
            </a:r>
            <a:r>
              <a:rPr lang="en-US" altLang="zh-TW" sz="1200" dirty="0"/>
              <a:t>&lt;/h1&gt;</a:t>
            </a:r>
          </a:p>
          <a:p>
            <a:r>
              <a:rPr lang="en-US" altLang="zh-TW" sz="1200" dirty="0"/>
              <a:t>      &lt;p&gt;</a:t>
            </a:r>
            <a:r>
              <a:rPr lang="zh-TW" altLang="en-US" sz="1200" dirty="0"/>
              <a:t>樓上晴天碧四垂，樓前芳草接天涯，勸君莫上最高梯。</a:t>
            </a:r>
          </a:p>
          <a:p>
            <a:r>
              <a:rPr lang="zh-TW" altLang="en-US" sz="1200" dirty="0"/>
              <a:t>         新筍已成堂下竹，落花都上燕巢泥，忍聽林表杜鵑啼。</a:t>
            </a:r>
            <a:r>
              <a:rPr lang="en-US" altLang="zh-TW" sz="1200" dirty="0"/>
              <a:t>&lt;/p&gt;</a:t>
            </a:r>
          </a:p>
          <a:p>
            <a:r>
              <a:rPr lang="en-US" altLang="zh-TW" sz="1200" dirty="0"/>
              <a:t>      &lt;h1&gt;</a:t>
            </a:r>
            <a:r>
              <a:rPr lang="zh-TW" altLang="en-US" sz="1200" dirty="0"/>
              <a:t>醉花陰</a:t>
            </a:r>
            <a:r>
              <a:rPr lang="en-US" altLang="zh-TW" sz="1200" dirty="0"/>
              <a:t>&lt;/h1&gt;</a:t>
            </a:r>
          </a:p>
          <a:p>
            <a:r>
              <a:rPr lang="en-US" altLang="zh-TW" sz="1200" dirty="0"/>
              <a:t>      &lt;p&gt;</a:t>
            </a:r>
            <a:r>
              <a:rPr lang="zh-TW" altLang="en-US" sz="1200" dirty="0"/>
              <a:t>薄霧濃云愁永晝，瑞腦消金獸。佳節又重陽，玉枕紗櫥，半夜涼初透。</a:t>
            </a:r>
          </a:p>
          <a:p>
            <a:r>
              <a:rPr lang="zh-TW" altLang="en-US" sz="1200" dirty="0"/>
              <a:t>         東籬把酒黃昏後，有暗香盈袖。莫道不消魂，簾卷西風，人比黃花瘦。</a:t>
            </a:r>
            <a:r>
              <a:rPr lang="en-US" altLang="zh-TW" sz="1200" dirty="0"/>
              <a:t>&lt;/p&gt;</a:t>
            </a:r>
          </a:p>
          <a:p>
            <a:r>
              <a:rPr lang="en-US" altLang="zh-TW" sz="1200" dirty="0"/>
              <a:t>    </a:t>
            </a:r>
            <a:r>
              <a:rPr lang="en-US" altLang="zh-TW" sz="1200" dirty="0">
                <a:solidFill>
                  <a:srgbClr val="FF0000"/>
                </a:solidFill>
              </a:rPr>
              <a:t>&lt;/div&gt;</a:t>
            </a:r>
          </a:p>
          <a:p>
            <a:r>
              <a:rPr lang="en-US" altLang="zh-TW" sz="1200" dirty="0"/>
              <a:t>  &lt;/body&gt;</a:t>
            </a:r>
          </a:p>
          <a:p>
            <a:r>
              <a:rPr lang="en-US" altLang="zh-TW" sz="1200" dirty="0"/>
              <a:t>&lt;/html&gt;</a:t>
            </a:r>
            <a:endParaRPr lang="zh-TW" alt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20" y="1628800"/>
            <a:ext cx="5282576" cy="177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4283968" y="5831596"/>
            <a:ext cx="1774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/>
              <a:t>範例檔</a:t>
            </a:r>
            <a:r>
              <a:rPr lang="en-US" altLang="zh-TW" sz="1400" dirty="0" smtClean="0"/>
              <a:t>: Layout1.html</a:t>
            </a:r>
            <a:endParaRPr lang="zh-TW" altLang="en-US" sz="140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211593" y="6356349"/>
            <a:ext cx="3086100" cy="365125"/>
          </a:xfrm>
        </p:spPr>
        <p:txBody>
          <a:bodyPr/>
          <a:lstStyle/>
          <a:p>
            <a:r>
              <a:rPr lang="zh-TW" altLang="en-US" dirty="0" smtClean="0"/>
              <a:t>多媒體程式設計</a:t>
            </a:r>
            <a:r>
              <a:rPr lang="en-US" altLang="zh-TW" dirty="0" smtClean="0"/>
              <a:t>-CSS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8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多欄位排版</a:t>
            </a:r>
            <a:r>
              <a:rPr lang="en-US" altLang="zh-TW" dirty="0" smtClean="0"/>
              <a:t>- Example 2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3528" y="1412776"/>
            <a:ext cx="5817296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200" dirty="0"/>
              <a:t>&lt;!</a:t>
            </a:r>
            <a:r>
              <a:rPr lang="en-US" altLang="zh-TW" sz="1200" dirty="0" err="1"/>
              <a:t>doctype</a:t>
            </a:r>
            <a:r>
              <a:rPr lang="en-US" altLang="zh-TW" sz="1200" dirty="0"/>
              <a:t> html&gt;</a:t>
            </a:r>
          </a:p>
          <a:p>
            <a:r>
              <a:rPr lang="en-US" altLang="zh-TW" sz="1200" dirty="0"/>
              <a:t>&lt;html&gt;</a:t>
            </a:r>
          </a:p>
          <a:p>
            <a:r>
              <a:rPr lang="en-US" altLang="zh-TW" sz="1200" dirty="0"/>
              <a:t>  &lt;head&gt;</a:t>
            </a:r>
          </a:p>
          <a:p>
            <a:r>
              <a:rPr lang="en-US" altLang="zh-TW" sz="1200" dirty="0"/>
              <a:t>    &lt;meta charset="utf-8"&gt;</a:t>
            </a:r>
          </a:p>
          <a:p>
            <a:r>
              <a:rPr lang="en-US" altLang="zh-TW" sz="1200" dirty="0"/>
              <a:t>    &lt;title&gt;</a:t>
            </a:r>
            <a:r>
              <a:rPr lang="zh-TW" altLang="en-US" sz="1200" dirty="0"/>
              <a:t>示範多欄位排版</a:t>
            </a:r>
            <a:r>
              <a:rPr lang="en-US" altLang="zh-TW" sz="1200" dirty="0"/>
              <a:t>&lt;/title&gt;</a:t>
            </a:r>
          </a:p>
          <a:p>
            <a:r>
              <a:rPr lang="en-US" altLang="zh-TW" sz="1200" dirty="0"/>
              <a:t>    &lt;style&gt;</a:t>
            </a:r>
          </a:p>
          <a:p>
            <a:r>
              <a:rPr lang="en-US" altLang="zh-TW" sz="1200" dirty="0"/>
              <a:t>      h1 {</a:t>
            </a:r>
            <a:r>
              <a:rPr lang="en-US" altLang="zh-TW" sz="1200" dirty="0" err="1"/>
              <a:t>background-color:hotpink</a:t>
            </a:r>
            <a:r>
              <a:rPr lang="en-US" altLang="zh-TW" sz="1200" dirty="0"/>
              <a:t>; </a:t>
            </a:r>
            <a:r>
              <a:rPr lang="en-US" altLang="zh-TW" sz="1200" dirty="0" err="1"/>
              <a:t>color:white</a:t>
            </a:r>
            <a:r>
              <a:rPr lang="en-US" altLang="zh-TW" sz="1200" dirty="0"/>
              <a:t>}</a:t>
            </a:r>
          </a:p>
          <a:p>
            <a:r>
              <a:rPr lang="en-US" altLang="zh-TW" sz="1200" dirty="0"/>
              <a:t>      p {</a:t>
            </a:r>
            <a:r>
              <a:rPr lang="en-US" altLang="zh-TW" sz="1200" dirty="0" err="1"/>
              <a:t>background-color:lightyellow</a:t>
            </a:r>
            <a:r>
              <a:rPr lang="en-US" altLang="zh-TW" sz="1200" dirty="0"/>
              <a:t>}</a:t>
            </a:r>
          </a:p>
          <a:p>
            <a:r>
              <a:rPr lang="en-US" altLang="zh-TW" sz="1200" dirty="0"/>
              <a:t>      </a:t>
            </a:r>
            <a:r>
              <a:rPr lang="en-US" altLang="zh-TW" sz="1200" dirty="0">
                <a:solidFill>
                  <a:srgbClr val="FF0000"/>
                </a:solidFill>
              </a:rPr>
              <a:t>div {columns</a:t>
            </a:r>
            <a:r>
              <a:rPr lang="en-US" altLang="zh-TW" sz="1200" dirty="0" smtClean="0">
                <a:solidFill>
                  <a:srgbClr val="FF0000"/>
                </a:solidFill>
              </a:rPr>
              <a:t>: 3}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/>
              <a:t>    &lt;/style&gt;</a:t>
            </a:r>
          </a:p>
          <a:p>
            <a:r>
              <a:rPr lang="en-US" altLang="zh-TW" sz="1200" dirty="0"/>
              <a:t>  &lt;/head&gt;</a:t>
            </a:r>
          </a:p>
          <a:p>
            <a:r>
              <a:rPr lang="en-US" altLang="zh-TW" sz="1200" dirty="0"/>
              <a:t>  &lt;body&gt;</a:t>
            </a:r>
          </a:p>
          <a:p>
            <a:r>
              <a:rPr lang="en-US" altLang="zh-TW" sz="1200" dirty="0"/>
              <a:t>    </a:t>
            </a:r>
            <a:r>
              <a:rPr lang="en-US" altLang="zh-TW" sz="1200" dirty="0">
                <a:solidFill>
                  <a:srgbClr val="FF0000"/>
                </a:solidFill>
              </a:rPr>
              <a:t>&lt;div&gt;</a:t>
            </a:r>
          </a:p>
          <a:p>
            <a:r>
              <a:rPr lang="en-US" altLang="zh-TW" sz="1200" dirty="0"/>
              <a:t>      &lt;h1&gt;</a:t>
            </a:r>
            <a:r>
              <a:rPr lang="zh-TW" altLang="en-US" sz="1200" dirty="0"/>
              <a:t>蝶戀花</a:t>
            </a:r>
            <a:r>
              <a:rPr lang="en-US" altLang="zh-TW" sz="1200" dirty="0"/>
              <a:t>&lt;/h1&gt;</a:t>
            </a:r>
          </a:p>
          <a:p>
            <a:r>
              <a:rPr lang="en-US" altLang="zh-TW" sz="1200" dirty="0"/>
              <a:t>      &lt;p&gt;</a:t>
            </a:r>
            <a:r>
              <a:rPr lang="zh-TW" altLang="en-US" sz="1200" dirty="0"/>
              <a:t>庭院深深深幾許？楊柳堆煙，簾幕無重數。</a:t>
            </a:r>
          </a:p>
          <a:p>
            <a:r>
              <a:rPr lang="zh-TW" altLang="en-US" sz="1200" dirty="0"/>
              <a:t>         玉勒雕鞍遊冶處，樓高不見章台路。雨橫風狂三月暮，門掩黃昏，</a:t>
            </a:r>
          </a:p>
          <a:p>
            <a:r>
              <a:rPr lang="zh-TW" altLang="en-US" sz="1200" dirty="0"/>
              <a:t>         無計留春住。淚眼問花花不語，亂紅飛過鞦韆去。</a:t>
            </a:r>
            <a:r>
              <a:rPr lang="en-US" altLang="zh-TW" sz="1200" dirty="0"/>
              <a:t>&lt;/p&gt;</a:t>
            </a:r>
          </a:p>
          <a:p>
            <a:r>
              <a:rPr lang="en-US" altLang="zh-TW" sz="1200" dirty="0"/>
              <a:t>      &lt;h1&gt;</a:t>
            </a:r>
            <a:r>
              <a:rPr lang="zh-TW" altLang="en-US" sz="1200" dirty="0"/>
              <a:t>浣溪紗</a:t>
            </a:r>
            <a:r>
              <a:rPr lang="en-US" altLang="zh-TW" sz="1200" dirty="0"/>
              <a:t>&lt;/h1&gt;</a:t>
            </a:r>
          </a:p>
          <a:p>
            <a:r>
              <a:rPr lang="en-US" altLang="zh-TW" sz="1200" dirty="0"/>
              <a:t>      &lt;p&gt;</a:t>
            </a:r>
            <a:r>
              <a:rPr lang="zh-TW" altLang="en-US" sz="1200" dirty="0"/>
              <a:t>樓上晴天碧四垂，樓前芳草接天涯，勸君莫上最高梯。</a:t>
            </a:r>
          </a:p>
          <a:p>
            <a:r>
              <a:rPr lang="zh-TW" altLang="en-US" sz="1200" dirty="0"/>
              <a:t>         新筍已成堂下竹，落花都上燕巢泥，忍聽林表杜鵑啼。</a:t>
            </a:r>
            <a:r>
              <a:rPr lang="en-US" altLang="zh-TW" sz="1200" dirty="0"/>
              <a:t>&lt;/p&gt;</a:t>
            </a:r>
          </a:p>
          <a:p>
            <a:r>
              <a:rPr lang="en-US" altLang="zh-TW" sz="1200" dirty="0"/>
              <a:t>      &lt;h1&gt;</a:t>
            </a:r>
            <a:r>
              <a:rPr lang="zh-TW" altLang="en-US" sz="1200" dirty="0"/>
              <a:t>醉花陰</a:t>
            </a:r>
            <a:r>
              <a:rPr lang="en-US" altLang="zh-TW" sz="1200" dirty="0"/>
              <a:t>&lt;/h1&gt;</a:t>
            </a:r>
          </a:p>
          <a:p>
            <a:r>
              <a:rPr lang="en-US" altLang="zh-TW" sz="1200" dirty="0"/>
              <a:t>      &lt;p&gt;</a:t>
            </a:r>
            <a:r>
              <a:rPr lang="zh-TW" altLang="en-US" sz="1200" dirty="0"/>
              <a:t>薄霧濃云愁永晝，瑞腦消金獸。佳節又重陽，玉枕紗櫥，半夜涼初透。</a:t>
            </a:r>
          </a:p>
          <a:p>
            <a:r>
              <a:rPr lang="zh-TW" altLang="en-US" sz="1200" dirty="0"/>
              <a:t>         東籬把酒黃昏後，有暗香盈袖。莫道不消魂，簾卷西風，人比黃花瘦。</a:t>
            </a:r>
            <a:r>
              <a:rPr lang="en-US" altLang="zh-TW" sz="1200" dirty="0"/>
              <a:t>&lt;/p&gt;</a:t>
            </a:r>
          </a:p>
          <a:p>
            <a:r>
              <a:rPr lang="en-US" altLang="zh-TW" sz="1200" dirty="0"/>
              <a:t>    </a:t>
            </a:r>
            <a:r>
              <a:rPr lang="en-US" altLang="zh-TW" sz="1200" dirty="0">
                <a:solidFill>
                  <a:srgbClr val="FF0000"/>
                </a:solidFill>
              </a:rPr>
              <a:t>&lt;/div&gt;</a:t>
            </a:r>
          </a:p>
          <a:p>
            <a:r>
              <a:rPr lang="en-US" altLang="zh-TW" sz="1200" dirty="0"/>
              <a:t>  &lt;/body&gt;</a:t>
            </a:r>
          </a:p>
          <a:p>
            <a:r>
              <a:rPr lang="en-US" altLang="zh-TW" sz="1200" dirty="0"/>
              <a:t>&lt;/html&gt;</a:t>
            </a:r>
            <a:endParaRPr lang="zh-TW" alt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06" y="1861499"/>
            <a:ext cx="5037603" cy="1662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28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7222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網頁排版</a:t>
            </a:r>
            <a:r>
              <a:rPr lang="zh-TW" altLang="en-US" dirty="0" smtClean="0"/>
              <a:t>實例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0" y="908720"/>
            <a:ext cx="4290090" cy="5838709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4824"/>
            <a:ext cx="4450512" cy="361340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31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多欄位</a:t>
            </a:r>
            <a:r>
              <a:rPr lang="zh-TW" altLang="en-US" sz="3600" dirty="0" smtClean="0"/>
              <a:t>排版</a:t>
            </a:r>
            <a:r>
              <a:rPr lang="en-US" altLang="zh-TW" sz="3600" dirty="0" smtClean="0"/>
              <a:t>: column-gap (example)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續前例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 將的</a:t>
            </a:r>
            <a:r>
              <a:rPr lang="zh-TW" altLang="en-US" sz="2400" dirty="0"/>
              <a:t>第</a:t>
            </a:r>
            <a:r>
              <a:rPr lang="en-US" altLang="zh-TW" sz="2400" dirty="0"/>
              <a:t>09 </a:t>
            </a:r>
            <a:r>
              <a:rPr lang="zh-TW" altLang="en-US" sz="2400" dirty="0"/>
              <a:t>行</a:t>
            </a:r>
            <a:r>
              <a:rPr lang="zh-TW" altLang="en-US" sz="2400" dirty="0" smtClean="0"/>
              <a:t>改寫，</a:t>
            </a:r>
            <a:r>
              <a:rPr lang="zh-TW" altLang="en-US" sz="2400" dirty="0"/>
              <a:t>令欄位間距為</a:t>
            </a:r>
            <a:r>
              <a:rPr lang="en-US" altLang="zh-TW" sz="2400" dirty="0"/>
              <a:t>0px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61" y="4170882"/>
            <a:ext cx="6168224" cy="1906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2202873" y="2319269"/>
            <a:ext cx="5360312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&lt;style&gt;</a:t>
            </a:r>
          </a:p>
          <a:p>
            <a:r>
              <a:rPr lang="en-US" altLang="zh-TW" dirty="0"/>
              <a:t>      h1 {</a:t>
            </a:r>
            <a:r>
              <a:rPr lang="en-US" altLang="zh-TW" dirty="0" err="1"/>
              <a:t>background-color:hotpink</a:t>
            </a:r>
            <a:r>
              <a:rPr lang="en-US" altLang="zh-TW" dirty="0"/>
              <a:t>; </a:t>
            </a:r>
            <a:r>
              <a:rPr lang="en-US" altLang="zh-TW" dirty="0" err="1"/>
              <a:t>color:white</a:t>
            </a:r>
            <a:r>
              <a:rPr lang="en-US" altLang="zh-TW" dirty="0"/>
              <a:t>}</a:t>
            </a:r>
          </a:p>
          <a:p>
            <a:r>
              <a:rPr lang="en-US" altLang="zh-TW" dirty="0"/>
              <a:t>      p {</a:t>
            </a:r>
            <a:r>
              <a:rPr lang="en-US" altLang="zh-TW" dirty="0" err="1"/>
              <a:t>background-color:lightyellow</a:t>
            </a:r>
            <a:r>
              <a:rPr lang="en-US" altLang="zh-TW" dirty="0"/>
              <a:t>}</a:t>
            </a:r>
          </a:p>
          <a:p>
            <a:r>
              <a:rPr lang="en-US" altLang="zh-TW" dirty="0"/>
              <a:t>      </a:t>
            </a:r>
            <a:r>
              <a:rPr lang="en-US" altLang="zh-TW" dirty="0">
                <a:solidFill>
                  <a:srgbClr val="FF0000"/>
                </a:solidFill>
              </a:rPr>
              <a:t>div {columns: 3; column-gap: 0px;}</a:t>
            </a:r>
          </a:p>
          <a:p>
            <a:r>
              <a:rPr lang="en-US" altLang="zh-TW" dirty="0"/>
              <a:t>    &lt;/style&gt;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85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欄位分隔</a:t>
            </a:r>
            <a:r>
              <a:rPr lang="zh-TW" altLang="en-US" dirty="0"/>
              <a:t>線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073550"/>
              </p:ext>
            </p:extLst>
          </p:nvPr>
        </p:nvGraphicFramePr>
        <p:xfrm>
          <a:off x="628650" y="1825625"/>
          <a:ext cx="8041524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150"/>
                <a:gridCol w="2332215"/>
                <a:gridCol w="3566159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屬性名稱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屬性值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column-rule-color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分隔線色彩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顏色名稱</a:t>
                      </a:r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進位色碼</a:t>
                      </a:r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RGB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column-rule-style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分隔線樣式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none|hidden|dotted|dashed|solid|double|groove|ridge|inset|outset|initial|inherit</a:t>
                      </a:r>
                    </a:p>
                    <a:p>
                      <a:r>
                        <a:rPr lang="en-US" altLang="zh-TW" sz="1600" dirty="0" smtClean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dirty="0" smtClean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lang="en-US" altLang="zh-TW" sz="1600" dirty="0" smtClean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outline-style</a:t>
                      </a:r>
                      <a:r>
                        <a:rPr lang="zh-TW" altLang="en-US" sz="1600" dirty="0" smtClean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的設定相同</a:t>
                      </a:r>
                      <a:r>
                        <a:rPr lang="en-US" altLang="zh-TW" sz="1600" dirty="0" smtClean="0">
                          <a:solidFill>
                            <a:srgbClr val="00206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dirty="0">
                        <a:solidFill>
                          <a:srgbClr val="00206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column-rule-width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分隔線寬度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thin</a:t>
                      </a:r>
                      <a:r>
                        <a:rPr lang="en-US" altLang="zh-TW" sz="16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| medium | thick | </a:t>
                      </a:r>
                      <a:r>
                        <a:rPr lang="zh-TW" altLang="en-US" sz="16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column-rule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綜合前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個屬性的簡便表示法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43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欄位分隔</a:t>
            </a:r>
            <a:r>
              <a:rPr lang="zh-TW" altLang="en-US" dirty="0" smtClean="0"/>
              <a:t>線</a:t>
            </a:r>
            <a:r>
              <a:rPr lang="en-US" altLang="zh-TW" b="1" dirty="0" smtClean="0"/>
              <a:t>- </a:t>
            </a:r>
            <a:r>
              <a:rPr lang="en-US" altLang="zh-TW" b="1" dirty="0" smtClean="0"/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接續前範例。指定</a:t>
            </a:r>
            <a:r>
              <a:rPr lang="zh-TW" altLang="en-US" sz="2400" dirty="0"/>
              <a:t>欄位數目為</a:t>
            </a:r>
            <a:r>
              <a:rPr lang="en-US" altLang="zh-TW" sz="2400" dirty="0"/>
              <a:t>2</a:t>
            </a:r>
            <a:r>
              <a:rPr lang="zh-TW" altLang="en-US" sz="2400" dirty="0"/>
              <a:t>，並加上銀色、實線、寬度為</a:t>
            </a:r>
            <a:r>
              <a:rPr lang="en-US" altLang="zh-TW" sz="2400" dirty="0"/>
              <a:t>1px </a:t>
            </a:r>
            <a:r>
              <a:rPr lang="zh-TW" altLang="en-US" sz="2400" dirty="0"/>
              <a:t>的分隔線：</a:t>
            </a: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77" y="4089623"/>
            <a:ext cx="5631806" cy="2224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1932777" y="2420888"/>
            <a:ext cx="5394299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&lt;style&gt;</a:t>
            </a:r>
          </a:p>
          <a:p>
            <a:r>
              <a:rPr lang="en-US" altLang="zh-TW" dirty="0"/>
              <a:t>      h1 {</a:t>
            </a:r>
            <a:r>
              <a:rPr lang="en-US" altLang="zh-TW" dirty="0" err="1"/>
              <a:t>background-color:hotpink</a:t>
            </a:r>
            <a:r>
              <a:rPr lang="en-US" altLang="zh-TW" dirty="0"/>
              <a:t>; </a:t>
            </a:r>
            <a:r>
              <a:rPr lang="en-US" altLang="zh-TW" dirty="0" err="1"/>
              <a:t>color:white</a:t>
            </a:r>
            <a:r>
              <a:rPr lang="en-US" altLang="zh-TW" dirty="0"/>
              <a:t>}</a:t>
            </a:r>
          </a:p>
          <a:p>
            <a:r>
              <a:rPr lang="en-US" altLang="zh-TW" dirty="0"/>
              <a:t>      p {</a:t>
            </a:r>
            <a:r>
              <a:rPr lang="en-US" altLang="zh-TW" dirty="0" err="1"/>
              <a:t>background-color:lightyellow</a:t>
            </a:r>
            <a:r>
              <a:rPr lang="en-US" altLang="zh-TW" dirty="0"/>
              <a:t>}</a:t>
            </a:r>
          </a:p>
          <a:p>
            <a:r>
              <a:rPr lang="en-US" altLang="zh-TW" dirty="0" smtClean="0"/>
              <a:t>      div {columns: 2; </a:t>
            </a:r>
            <a:r>
              <a:rPr lang="en-US" altLang="zh-TW" dirty="0" smtClean="0">
                <a:solidFill>
                  <a:srgbClr val="FF0000"/>
                </a:solidFill>
              </a:rPr>
              <a:t>column-rule: silver solid 1px</a:t>
            </a:r>
            <a:r>
              <a:rPr lang="en-US" altLang="zh-TW" dirty="0" smtClean="0">
                <a:solidFill>
                  <a:srgbClr val="FF0000"/>
                </a:solidFill>
              </a:rPr>
              <a:t>;}</a:t>
            </a:r>
          </a:p>
          <a:p>
            <a:r>
              <a:rPr lang="en-US" altLang="zh-TW" dirty="0" smtClean="0"/>
              <a:t>&lt;/style&gt;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495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0337" y="147065"/>
            <a:ext cx="7886700" cy="1325563"/>
          </a:xfrm>
        </p:spPr>
        <p:txBody>
          <a:bodyPr/>
          <a:lstStyle/>
          <a:p>
            <a:r>
              <a:rPr lang="zh-TW" altLang="en-US" dirty="0" smtClean="0"/>
              <a:t>指定換欄</a:t>
            </a:r>
            <a:r>
              <a:rPr lang="en-US" altLang="zh-TW" dirty="0" smtClean="0"/>
              <a:t>/</a:t>
            </a:r>
            <a:r>
              <a:rPr lang="zh-TW" altLang="en-US" dirty="0" smtClean="0"/>
              <a:t>換頁位置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23626"/>
              </p:ext>
            </p:extLst>
          </p:nvPr>
        </p:nvGraphicFramePr>
        <p:xfrm>
          <a:off x="717665" y="1316616"/>
          <a:ext cx="767075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59"/>
                <a:gridCol w="2232248"/>
                <a:gridCol w="3168352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屬性值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733432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column-break-before</a:t>
                      </a:r>
                    </a:p>
                    <a:p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指定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位置前換欄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auto | always | avoid | left | right | page | column | avoid-page | avoid-column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column-break-after</a:t>
                      </a:r>
                    </a:p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指定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位置後換欄</a:t>
                      </a:r>
                    </a:p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auto | always | avoid | left | right | page | column | avoid-page | avoid-column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column-break-inside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指定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位置中換欄</a:t>
                      </a:r>
                    </a:p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auto | avoid | avoid-page | avoid-column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page-break-before</a:t>
                      </a:r>
                      <a:endParaRPr lang="zh-TW" altLang="en-US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指定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位置前換頁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zh-TW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auto|always|avoid|left|right|initial|inherit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page-break-after</a:t>
                      </a:r>
                      <a:endParaRPr lang="zh-TW" altLang="en-US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指定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位置前換頁</a:t>
                      </a:r>
                    </a:p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zh-TW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auto|always|avoid|left|right|initial|inherit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page-break-inside</a:t>
                      </a:r>
                      <a:endParaRPr lang="zh-TW" altLang="en-US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指定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位置中換頁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zh-TW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auto|avoid|initial|inherit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17665" y="5649856"/>
            <a:ext cx="556675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auto：既不強迫也不禁止在元素之前斷行並產生新列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always：總是在元素之前斷行並產生新列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avoid：避免在元素之前斷行並產生新列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注意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zh-TW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IE</a:t>
            </a:r>
            <a:r>
              <a:rPr lang="zh-TW" altLang="en-US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、</a:t>
            </a: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</a:rPr>
              <a:t>F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irefox</a:t>
            </a:r>
            <a:r>
              <a:rPr lang="zh-TW" altLang="en-US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不支援</a:t>
            </a:r>
            <a:r>
              <a:rPr lang="en-US" altLang="zh-TW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column-break </a:t>
            </a:r>
            <a:endParaRPr kumimoji="0" lang="zh-TW" altLang="zh-TW" sz="1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15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指定換欄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在標題</a:t>
            </a:r>
            <a:r>
              <a:rPr lang="en-US" altLang="zh-TW" sz="2400" dirty="0"/>
              <a:t>1 </a:t>
            </a:r>
            <a:r>
              <a:rPr lang="zh-TW" altLang="en-US" sz="2400" dirty="0"/>
              <a:t>區塊的前面插入換欄：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76" y="3645024"/>
            <a:ext cx="4865564" cy="2527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517417" y="2146791"/>
            <a:ext cx="8231047" cy="13542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&lt;style&gt;</a:t>
            </a:r>
          </a:p>
          <a:p>
            <a:r>
              <a:rPr lang="en-US" altLang="zh-TW" sz="1600" dirty="0"/>
              <a:t>      h1 {</a:t>
            </a:r>
            <a:r>
              <a:rPr lang="en-US" altLang="zh-TW" sz="1600" dirty="0" err="1"/>
              <a:t>background-color:hotpink</a:t>
            </a:r>
            <a:r>
              <a:rPr lang="en-US" altLang="zh-TW" sz="1600" dirty="0"/>
              <a:t>; </a:t>
            </a:r>
            <a:r>
              <a:rPr lang="en-US" altLang="zh-TW" sz="1600" dirty="0" err="1"/>
              <a:t>color:white</a:t>
            </a:r>
            <a:r>
              <a:rPr lang="en-US" altLang="zh-TW" sz="1600" dirty="0"/>
              <a:t>; </a:t>
            </a:r>
            <a:r>
              <a:rPr lang="en-US" altLang="zh-TW" sz="1600" dirty="0">
                <a:solidFill>
                  <a:srgbClr val="FF0000"/>
                </a:solidFill>
              </a:rPr>
              <a:t>-</a:t>
            </a:r>
            <a:r>
              <a:rPr lang="en-US" altLang="zh-TW" sz="1600" dirty="0" err="1">
                <a:solidFill>
                  <a:srgbClr val="FF0000"/>
                </a:solidFill>
              </a:rPr>
              <a:t>webkit</a:t>
            </a:r>
            <a:r>
              <a:rPr lang="en-US" altLang="zh-TW" sz="1600" dirty="0">
                <a:solidFill>
                  <a:srgbClr val="FF0000"/>
                </a:solidFill>
              </a:rPr>
              <a:t>-column-break-before: always;}</a:t>
            </a:r>
          </a:p>
          <a:p>
            <a:r>
              <a:rPr lang="en-US" altLang="zh-TW" sz="1600" dirty="0"/>
              <a:t>      p {</a:t>
            </a:r>
            <a:r>
              <a:rPr lang="en-US" altLang="zh-TW" sz="1600" dirty="0" err="1"/>
              <a:t>background-color:lightyellow</a:t>
            </a:r>
            <a:r>
              <a:rPr lang="en-US" altLang="zh-TW" sz="1600" dirty="0"/>
              <a:t>}</a:t>
            </a:r>
          </a:p>
          <a:p>
            <a:r>
              <a:rPr lang="en-US" altLang="zh-TW" sz="1600" dirty="0"/>
              <a:t>      div {columns: 3;}</a:t>
            </a:r>
          </a:p>
          <a:p>
            <a:r>
              <a:rPr lang="en-US" altLang="zh-TW" sz="1600" dirty="0"/>
              <a:t>    &lt;/style&gt;</a:t>
            </a:r>
            <a:endParaRPr lang="zh-TW" altLang="en-US" sz="1600" dirty="0"/>
          </a:p>
        </p:txBody>
      </p:sp>
      <p:sp>
        <p:nvSpPr>
          <p:cNvPr id="6" name="直線圖說文字 1 5"/>
          <p:cNvSpPr/>
          <p:nvPr/>
        </p:nvSpPr>
        <p:spPr>
          <a:xfrm>
            <a:off x="5796136" y="1672956"/>
            <a:ext cx="2161309" cy="315884"/>
          </a:xfrm>
          <a:prstGeom prst="borderCallout1">
            <a:avLst>
              <a:gd name="adj1" fmla="val 100329"/>
              <a:gd name="adj2" fmla="val 18590"/>
              <a:gd name="adj3" fmla="val 257237"/>
              <a:gd name="adj4" fmla="val -1333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Firefox</a:t>
            </a:r>
            <a:r>
              <a:rPr lang="zh-TW" altLang="en-US" dirty="0" smtClean="0"/>
              <a:t>不支援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9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21089"/>
            <a:ext cx="7886700" cy="967631"/>
          </a:xfrm>
        </p:spPr>
        <p:txBody>
          <a:bodyPr/>
          <a:lstStyle/>
          <a:p>
            <a:r>
              <a:rPr lang="en-US" altLang="zh-TW" dirty="0" smtClean="0"/>
              <a:t>column-span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124744"/>
            <a:ext cx="7886700" cy="5052219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Column-span</a:t>
            </a:r>
            <a:r>
              <a:rPr lang="en-US" altLang="zh-TW" sz="2000" dirty="0"/>
              <a:t>: </a:t>
            </a:r>
            <a:r>
              <a:rPr lang="en-US" altLang="zh-TW" sz="2000" dirty="0" smtClean="0"/>
              <a:t>1 | all | initial | inherit;</a:t>
            </a:r>
          </a:p>
          <a:p>
            <a:pPr lvl="1"/>
            <a:r>
              <a:rPr lang="zh-TW" altLang="en-US" sz="1800" dirty="0"/>
              <a:t>指定跨欄位顯示</a:t>
            </a:r>
            <a:endParaRPr lang="en-US" altLang="zh-TW" sz="1800" dirty="0"/>
          </a:p>
          <a:p>
            <a:pPr lvl="1"/>
            <a:r>
              <a:rPr lang="zh-TW" altLang="en-US" sz="1800" dirty="0" smtClean="0">
                <a:solidFill>
                  <a:srgbClr val="FF0000"/>
                </a:solidFill>
              </a:rPr>
              <a:t>注意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r>
              <a:rPr lang="zh-TW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zh-TW" sz="1800" dirty="0" smtClean="0">
                <a:solidFill>
                  <a:srgbClr val="FF0000"/>
                </a:solidFill>
              </a:rPr>
              <a:t>Firefox</a:t>
            </a:r>
            <a:r>
              <a:rPr lang="zh-TW" altLang="en-US" sz="1800" dirty="0" smtClean="0">
                <a:solidFill>
                  <a:srgbClr val="FF0000"/>
                </a:solidFill>
              </a:rPr>
              <a:t>不支援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31109" y="2136372"/>
            <a:ext cx="5641091" cy="4616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&lt;!</a:t>
            </a:r>
            <a:r>
              <a:rPr lang="en-US" altLang="zh-TW" sz="1400" dirty="0" err="1"/>
              <a:t>doctype</a:t>
            </a:r>
            <a:r>
              <a:rPr lang="en-US" altLang="zh-TW" sz="1400" dirty="0"/>
              <a:t> html&gt; </a:t>
            </a:r>
          </a:p>
          <a:p>
            <a:r>
              <a:rPr lang="en-US" altLang="zh-TW" sz="1400" dirty="0"/>
              <a:t>&lt;html&gt;</a:t>
            </a:r>
          </a:p>
          <a:p>
            <a:r>
              <a:rPr lang="en-US" altLang="zh-TW" sz="1400" dirty="0"/>
              <a:t>  &lt;head&gt;</a:t>
            </a:r>
          </a:p>
          <a:p>
            <a:r>
              <a:rPr lang="en-US" altLang="zh-TW" sz="1400" dirty="0"/>
              <a:t>    &lt;meta charset="utf-8"&gt;</a:t>
            </a:r>
          </a:p>
          <a:p>
            <a:r>
              <a:rPr lang="en-US" altLang="zh-TW" sz="1400" dirty="0"/>
              <a:t>    &lt;title&gt;</a:t>
            </a:r>
            <a:r>
              <a:rPr lang="zh-TW" altLang="en-US" sz="1400" dirty="0"/>
              <a:t>示範多欄位排版</a:t>
            </a:r>
            <a:r>
              <a:rPr lang="en-US" altLang="zh-TW" sz="1400" dirty="0"/>
              <a:t>&lt;/title&gt;</a:t>
            </a:r>
          </a:p>
          <a:p>
            <a:r>
              <a:rPr lang="en-US" altLang="zh-TW" sz="1400" dirty="0"/>
              <a:t>    &lt;style&gt;</a:t>
            </a:r>
          </a:p>
          <a:p>
            <a:r>
              <a:rPr lang="en-US" altLang="zh-TW" sz="1400" dirty="0"/>
              <a:t>      </a:t>
            </a:r>
            <a:r>
              <a:rPr lang="zh-TW" altLang="en-US" sz="1400" dirty="0" smtClean="0"/>
              <a:t>     </a:t>
            </a:r>
            <a:r>
              <a:rPr lang="en-US" altLang="zh-TW" sz="1400" dirty="0" smtClean="0"/>
              <a:t>h1 </a:t>
            </a:r>
            <a:r>
              <a:rPr lang="en-US" altLang="zh-TW" sz="1400" dirty="0"/>
              <a:t>{</a:t>
            </a:r>
            <a:r>
              <a:rPr lang="en-US" altLang="zh-TW" sz="1400" dirty="0" err="1"/>
              <a:t>background-color:tan</a:t>
            </a:r>
            <a:r>
              <a:rPr lang="en-US" altLang="zh-TW" sz="1400" dirty="0"/>
              <a:t>; </a:t>
            </a:r>
            <a:r>
              <a:rPr lang="en-US" altLang="zh-TW" sz="1400" dirty="0" err="1"/>
              <a:t>color:white</a:t>
            </a:r>
            <a:r>
              <a:rPr lang="en-US" altLang="zh-TW" sz="1400" dirty="0"/>
              <a:t>; 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column-span:all</a:t>
            </a:r>
            <a:r>
              <a:rPr lang="en-US" altLang="zh-TW" sz="1400" dirty="0" smtClean="0"/>
              <a:t>}</a:t>
            </a:r>
          </a:p>
          <a:p>
            <a:r>
              <a:rPr lang="zh-TW" altLang="en-US" sz="1400" dirty="0"/>
              <a:t> </a:t>
            </a:r>
            <a:r>
              <a:rPr lang="zh-TW" altLang="en-US" sz="1400" dirty="0" smtClean="0"/>
              <a:t>          </a:t>
            </a:r>
            <a:r>
              <a:rPr lang="en-US" altLang="zh-TW" sz="1400" dirty="0" smtClean="0"/>
              <a:t>h2 </a:t>
            </a:r>
            <a:r>
              <a:rPr lang="en-US" altLang="zh-TW" sz="1400" dirty="0"/>
              <a:t>{</a:t>
            </a:r>
            <a:r>
              <a:rPr lang="en-US" altLang="zh-TW" sz="1400" dirty="0" err="1"/>
              <a:t>background-color:mistyrose</a:t>
            </a:r>
            <a:r>
              <a:rPr lang="en-US" altLang="zh-TW" sz="1400" dirty="0"/>
              <a:t>}      </a:t>
            </a:r>
          </a:p>
          <a:p>
            <a:r>
              <a:rPr lang="en-US" altLang="zh-TW" sz="1400" dirty="0"/>
              <a:t>      </a:t>
            </a:r>
            <a:r>
              <a:rPr lang="zh-TW" altLang="en-US" sz="1400" dirty="0" smtClean="0"/>
              <a:t>     </a:t>
            </a:r>
            <a:r>
              <a:rPr lang="en-US" altLang="zh-TW" sz="1400" dirty="0" smtClean="0"/>
              <a:t>div </a:t>
            </a:r>
            <a:r>
              <a:rPr lang="en-US" altLang="zh-TW" sz="1400" dirty="0"/>
              <a:t>{columns:2}</a:t>
            </a:r>
          </a:p>
          <a:p>
            <a:r>
              <a:rPr lang="en-US" altLang="zh-TW" sz="1400" dirty="0"/>
              <a:t>    &lt;/style&gt;</a:t>
            </a:r>
          </a:p>
          <a:p>
            <a:r>
              <a:rPr lang="en-US" altLang="zh-TW" sz="1400" dirty="0"/>
              <a:t>  &lt;/head&gt;</a:t>
            </a:r>
          </a:p>
          <a:p>
            <a:r>
              <a:rPr lang="en-US" altLang="zh-TW" sz="1400" dirty="0"/>
              <a:t>  &lt;body&gt;</a:t>
            </a:r>
          </a:p>
          <a:p>
            <a:r>
              <a:rPr lang="en-US" altLang="zh-TW" sz="1400" dirty="0"/>
              <a:t>    &lt;div&gt;</a:t>
            </a:r>
          </a:p>
          <a:p>
            <a:r>
              <a:rPr lang="en-US" altLang="zh-TW" sz="1400" dirty="0"/>
              <a:t>      &lt;h1&gt;</a:t>
            </a:r>
            <a:r>
              <a:rPr lang="zh-TW" altLang="en-US" sz="1400" dirty="0"/>
              <a:t>唐詩欣賞</a:t>
            </a:r>
            <a:r>
              <a:rPr lang="en-US" altLang="zh-TW" sz="1400" dirty="0"/>
              <a:t>&lt;/h1&gt;        </a:t>
            </a:r>
          </a:p>
          <a:p>
            <a:r>
              <a:rPr lang="en-US" altLang="zh-TW" sz="1400" dirty="0"/>
              <a:t>      &lt;h2&gt;</a:t>
            </a:r>
            <a:r>
              <a:rPr lang="zh-TW" altLang="en-US" sz="1400" dirty="0"/>
              <a:t>送別</a:t>
            </a:r>
            <a:r>
              <a:rPr lang="en-US" altLang="zh-TW" sz="1400" dirty="0"/>
              <a:t>&lt;/h2&gt;</a:t>
            </a:r>
          </a:p>
          <a:p>
            <a:r>
              <a:rPr lang="en-US" altLang="zh-TW" sz="1400" dirty="0"/>
              <a:t>      &lt;p&gt;</a:t>
            </a:r>
            <a:r>
              <a:rPr lang="zh-TW" altLang="en-US" sz="1400" dirty="0"/>
              <a:t>山中相送罷，日暮掩柴扉。春草年年綠，王孫歸不歸。</a:t>
            </a:r>
            <a:r>
              <a:rPr lang="en-US" altLang="zh-TW" sz="1400" dirty="0"/>
              <a:t>&lt;/p&gt;</a:t>
            </a:r>
          </a:p>
          <a:p>
            <a:r>
              <a:rPr lang="en-US" altLang="zh-TW" sz="1400" dirty="0"/>
              <a:t>      &lt;h2&gt;</a:t>
            </a:r>
            <a:r>
              <a:rPr lang="zh-TW" altLang="en-US" sz="1400" dirty="0"/>
              <a:t>鹿柴</a:t>
            </a:r>
            <a:r>
              <a:rPr lang="en-US" altLang="zh-TW" sz="1400" dirty="0"/>
              <a:t>&lt;/h2&gt;</a:t>
            </a:r>
          </a:p>
          <a:p>
            <a:r>
              <a:rPr lang="en-US" altLang="zh-TW" sz="1400" dirty="0"/>
              <a:t>      &lt;p&gt;</a:t>
            </a:r>
            <a:r>
              <a:rPr lang="zh-TW" altLang="en-US" sz="1400" dirty="0"/>
              <a:t>空山不見人，但聞人語響。返景入深林，復照青苔上。</a:t>
            </a:r>
            <a:r>
              <a:rPr lang="en-US" altLang="zh-TW" sz="1400" dirty="0"/>
              <a:t>&lt;/p&gt;</a:t>
            </a:r>
          </a:p>
          <a:p>
            <a:r>
              <a:rPr lang="en-US" altLang="zh-TW" sz="1400" dirty="0"/>
              <a:t>    &lt;/div&gt;</a:t>
            </a:r>
          </a:p>
          <a:p>
            <a:r>
              <a:rPr lang="en-US" altLang="zh-TW" sz="1400" dirty="0"/>
              <a:t>  &lt;/body&gt;</a:t>
            </a:r>
          </a:p>
          <a:p>
            <a:r>
              <a:rPr lang="en-US" altLang="zh-TW" sz="1400" dirty="0"/>
              <a:t>&lt;/html</a:t>
            </a:r>
            <a:r>
              <a:rPr lang="en-US" altLang="zh-TW" sz="1400" dirty="0" smtClean="0"/>
              <a:t>&gt;</a:t>
            </a:r>
            <a:endParaRPr lang="en-US" altLang="zh-TW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700808"/>
            <a:ext cx="3868536" cy="157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13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0343"/>
          </a:xfrm>
        </p:spPr>
        <p:txBody>
          <a:bodyPr/>
          <a:lstStyle/>
          <a:p>
            <a:r>
              <a:rPr lang="en-US" altLang="zh-TW" dirty="0" smtClean="0"/>
              <a:t>column-fill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484784"/>
            <a:ext cx="7975798" cy="4752528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指定欄位內容比例 </a:t>
            </a:r>
            <a:r>
              <a:rPr lang="en-US" altLang="zh-TW" sz="2000" dirty="0" smtClean="0"/>
              <a:t>(</a:t>
            </a:r>
            <a:r>
              <a:rPr lang="zh-TW" altLang="en-US" sz="2000" dirty="0" smtClean="0">
                <a:solidFill>
                  <a:srgbClr val="FF0000"/>
                </a:solidFill>
              </a:rPr>
              <a:t>只有</a:t>
            </a:r>
            <a:r>
              <a:rPr lang="en-US" altLang="zh-TW" sz="2000" dirty="0" smtClean="0">
                <a:solidFill>
                  <a:srgbClr val="FF0000"/>
                </a:solidFill>
              </a:rPr>
              <a:t>Firefox</a:t>
            </a:r>
            <a:r>
              <a:rPr lang="zh-TW" altLang="en-US" sz="2000" dirty="0" smtClean="0">
                <a:solidFill>
                  <a:srgbClr val="FF0000"/>
                </a:solidFill>
              </a:rPr>
              <a:t>有支援</a:t>
            </a:r>
            <a:r>
              <a:rPr lang="en-US" altLang="zh-TW" sz="2000" dirty="0" smtClean="0"/>
              <a:t>)</a:t>
            </a:r>
          </a:p>
          <a:p>
            <a:pPr lvl="1"/>
            <a:r>
              <a:rPr lang="en-US" altLang="zh-TW" sz="1800" dirty="0" smtClean="0"/>
              <a:t>balance (</a:t>
            </a:r>
            <a:r>
              <a:rPr lang="zh-TW" altLang="en-US" sz="1800" dirty="0" smtClean="0"/>
              <a:t>預設值</a:t>
            </a:r>
            <a:r>
              <a:rPr lang="en-US" altLang="zh-TW" sz="1800" dirty="0" smtClean="0"/>
              <a:t>):</a:t>
            </a:r>
            <a:r>
              <a:rPr lang="zh-TW" altLang="en-US" sz="1800" dirty="0" smtClean="0"/>
              <a:t> 將內容平均分配到各欄位</a:t>
            </a:r>
            <a:r>
              <a:rPr lang="en-US" altLang="zh-TW" sz="1800" dirty="0" smtClean="0"/>
              <a:t>,</a:t>
            </a:r>
            <a:r>
              <a:rPr lang="zh-TW" altLang="en-US" sz="1800" dirty="0" smtClean="0"/>
              <a:t>使其高度一致</a:t>
            </a:r>
            <a:endParaRPr lang="en-US" altLang="zh-TW" sz="1800" dirty="0" smtClean="0"/>
          </a:p>
          <a:p>
            <a:pPr lvl="1"/>
            <a:r>
              <a:rPr lang="en-US" altLang="zh-TW" sz="1800" dirty="0" smtClean="0"/>
              <a:t>auto:</a:t>
            </a:r>
            <a:r>
              <a:rPr lang="zh-TW" altLang="en-US" sz="1800" dirty="0" smtClean="0"/>
              <a:t> 依照區塊的高度顯示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59" y="1041820"/>
            <a:ext cx="3683681" cy="370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055888" y="2555607"/>
            <a:ext cx="6624736" cy="41857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&lt;!</a:t>
            </a:r>
            <a:r>
              <a:rPr lang="en-US" altLang="zh-TW" sz="1400" dirty="0" err="1"/>
              <a:t>doctype</a:t>
            </a:r>
            <a:r>
              <a:rPr lang="en-US" altLang="zh-TW" sz="1400" dirty="0"/>
              <a:t> html&gt; </a:t>
            </a:r>
          </a:p>
          <a:p>
            <a:r>
              <a:rPr lang="en-US" altLang="zh-TW" sz="1400" dirty="0"/>
              <a:t>&lt;html&gt;</a:t>
            </a:r>
          </a:p>
          <a:p>
            <a:r>
              <a:rPr lang="en-US" altLang="zh-TW" sz="1400" dirty="0"/>
              <a:t>  &lt;head&gt;</a:t>
            </a:r>
          </a:p>
          <a:p>
            <a:r>
              <a:rPr lang="en-US" altLang="zh-TW" sz="1400" dirty="0"/>
              <a:t>    &lt;meta charset="utf-8"&gt;</a:t>
            </a:r>
          </a:p>
          <a:p>
            <a:r>
              <a:rPr lang="en-US" altLang="zh-TW" sz="1400" dirty="0"/>
              <a:t>    &lt;title&gt;</a:t>
            </a:r>
            <a:r>
              <a:rPr lang="zh-TW" altLang="en-US" sz="1400" dirty="0"/>
              <a:t>示範多欄位排版</a:t>
            </a:r>
            <a:r>
              <a:rPr lang="en-US" altLang="zh-TW" sz="1400" dirty="0"/>
              <a:t>&lt;/title&gt;</a:t>
            </a:r>
          </a:p>
          <a:p>
            <a:r>
              <a:rPr lang="en-US" altLang="zh-TW" sz="1400" dirty="0"/>
              <a:t>  &lt;/head&gt;</a:t>
            </a:r>
          </a:p>
          <a:p>
            <a:r>
              <a:rPr lang="en-US" altLang="zh-TW" sz="1400" dirty="0"/>
              <a:t>  &lt;body&gt;</a:t>
            </a:r>
          </a:p>
          <a:p>
            <a:r>
              <a:rPr lang="en-US" altLang="zh-TW" sz="1400" dirty="0"/>
              <a:t>    &lt;div style="height:220px; columns:2; </a:t>
            </a:r>
            <a:r>
              <a:rPr lang="en-US" altLang="zh-TW" sz="1400" dirty="0" err="1">
                <a:solidFill>
                  <a:srgbClr val="FF0000"/>
                </a:solidFill>
              </a:rPr>
              <a:t>column-fill:balance</a:t>
            </a:r>
            <a:r>
              <a:rPr lang="en-US" altLang="zh-TW" sz="1400" dirty="0"/>
              <a:t>"&gt;      </a:t>
            </a:r>
          </a:p>
          <a:p>
            <a:r>
              <a:rPr lang="en-US" altLang="zh-TW" sz="1400" dirty="0"/>
              <a:t>      &lt;p&gt;</a:t>
            </a:r>
            <a:r>
              <a:rPr lang="zh-TW" altLang="en-US" sz="1400" dirty="0"/>
              <a:t>庭院深深深幾許？楊柳堆煙，簾幕無重數。</a:t>
            </a:r>
          </a:p>
          <a:p>
            <a:r>
              <a:rPr lang="zh-TW" altLang="en-US" sz="1400" dirty="0"/>
              <a:t>         玉勒雕鞍遊冶處，樓高不見章台路。雨橫風狂三月暮，門掩黃昏，</a:t>
            </a:r>
          </a:p>
          <a:p>
            <a:r>
              <a:rPr lang="zh-TW" altLang="en-US" sz="1400" dirty="0"/>
              <a:t>         無計留春住。淚眼問花花不語，亂紅飛過鞦韆去。</a:t>
            </a:r>
            <a:r>
              <a:rPr lang="en-US" altLang="zh-TW" sz="1400" dirty="0"/>
              <a:t>&lt;/p&gt;      </a:t>
            </a:r>
          </a:p>
          <a:p>
            <a:r>
              <a:rPr lang="en-US" altLang="zh-TW" sz="1400" dirty="0"/>
              <a:t>      &lt;p&gt;</a:t>
            </a:r>
            <a:r>
              <a:rPr lang="zh-TW" altLang="en-US" sz="1400" dirty="0"/>
              <a:t>樓上晴天碧四垂，樓前芳草接天涯，勸君莫上最高梯。</a:t>
            </a:r>
          </a:p>
          <a:p>
            <a:r>
              <a:rPr lang="zh-TW" altLang="en-US" sz="1400" dirty="0"/>
              <a:t>         新筍已成堂下竹，落花都上燕巢泥，忍聽林表杜鵑啼。</a:t>
            </a:r>
            <a:r>
              <a:rPr lang="en-US" altLang="zh-TW" sz="1400" dirty="0"/>
              <a:t>&lt;/p&gt;      </a:t>
            </a:r>
          </a:p>
          <a:p>
            <a:r>
              <a:rPr lang="en-US" altLang="zh-TW" sz="1400" dirty="0"/>
              <a:t>      &lt;p&gt;</a:t>
            </a:r>
            <a:r>
              <a:rPr lang="zh-TW" altLang="en-US" sz="1400" dirty="0"/>
              <a:t>薄霧濃云愁永晝，瑞腦消金獸。佳節又重陽，玉枕紗櫥，半夜涼初透。</a:t>
            </a:r>
          </a:p>
          <a:p>
            <a:r>
              <a:rPr lang="zh-TW" altLang="en-US" sz="1400" dirty="0"/>
              <a:t>         東籬把酒黃昏後，有暗香盈袖。莫道不消魂，簾卷西風，人比黃花瘦</a:t>
            </a:r>
            <a:r>
              <a:rPr lang="zh-TW" altLang="en-US" sz="1400" dirty="0" smtClean="0"/>
              <a:t>。  </a:t>
            </a:r>
            <a:endParaRPr lang="en-US" altLang="zh-TW" sz="1400" dirty="0" smtClean="0"/>
          </a:p>
          <a:p>
            <a:r>
              <a:rPr lang="zh-TW" altLang="en-US" sz="1400" dirty="0" smtClean="0"/>
              <a:t>      </a:t>
            </a:r>
            <a:r>
              <a:rPr lang="en-US" altLang="zh-TW" sz="1400" dirty="0" smtClean="0"/>
              <a:t>&lt;/</a:t>
            </a:r>
            <a:r>
              <a:rPr lang="en-US" altLang="zh-TW" sz="1400" dirty="0"/>
              <a:t>p&gt;</a:t>
            </a:r>
          </a:p>
          <a:p>
            <a:r>
              <a:rPr lang="en-US" altLang="zh-TW" sz="1400" dirty="0"/>
              <a:t>    &lt;/div&gt;</a:t>
            </a:r>
          </a:p>
          <a:p>
            <a:r>
              <a:rPr lang="en-US" altLang="zh-TW" sz="1400" dirty="0"/>
              <a:t>  &lt;/body&gt;</a:t>
            </a:r>
          </a:p>
          <a:p>
            <a:r>
              <a:rPr lang="en-US" altLang="zh-TW" sz="1400" dirty="0"/>
              <a:t>&lt;/html</a:t>
            </a:r>
            <a:r>
              <a:rPr lang="en-US" altLang="zh-TW" sz="1400" dirty="0" smtClean="0"/>
              <a:t>&gt;</a:t>
            </a:r>
            <a:endParaRPr lang="en-US" altLang="zh-TW" sz="1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850" y="2640759"/>
            <a:ext cx="4951646" cy="1215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040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7050" y="260648"/>
            <a:ext cx="8229600" cy="922114"/>
          </a:xfrm>
        </p:spPr>
        <p:txBody>
          <a:bodyPr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練習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3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請修改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10_ex3.html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檔案，並將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文字與圖片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排版成下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圖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大標題必須合併欄位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三個欄位寬度相同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84621"/>
            <a:ext cx="8026933" cy="3901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810215" y="2452829"/>
            <a:ext cx="1656184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瀏覽器左上角位置</a:t>
            </a:r>
          </a:p>
          <a:p>
            <a:endParaRPr lang="zh-TW" altLang="en-US" sz="1400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7" name="直線單箭頭接點 6"/>
          <p:cNvCxnSpPr>
            <a:stCxn id="5" idx="1"/>
          </p:cNvCxnSpPr>
          <p:nvPr/>
        </p:nvCxnSpPr>
        <p:spPr>
          <a:xfrm flipH="1" flipV="1">
            <a:off x="755576" y="2484621"/>
            <a:ext cx="1054639" cy="229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211960" y="1988840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u="sng" dirty="0" smtClean="0"/>
              <a:t>提示</a:t>
            </a:r>
            <a:r>
              <a:rPr lang="en-US" altLang="zh-TW" sz="1600" u="sng" dirty="0" smtClean="0"/>
              <a:t>: </a:t>
            </a:r>
            <a:r>
              <a:rPr lang="zh-TW" altLang="en-US" sz="1600" u="sng" dirty="0" smtClean="0"/>
              <a:t>需設定文字對齊方式</a:t>
            </a:r>
            <a:r>
              <a:rPr lang="en-US" altLang="zh-TW" sz="1600" u="sng" dirty="0" smtClean="0"/>
              <a:t>, position, padding</a:t>
            </a:r>
            <a:endParaRPr lang="zh-TW" altLang="en-US" sz="1600" u="sng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9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</a:t>
            </a:r>
            <a:r>
              <a:rPr lang="zh-TW" altLang="en-US" dirty="0"/>
              <a:t>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HTML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Layout</a:t>
            </a:r>
          </a:p>
          <a:p>
            <a:pPr lvl="1"/>
            <a:r>
              <a:rPr lang="en-US" altLang="zh-TW" sz="2000" dirty="0">
                <a:hlinkClick r:id="rId2"/>
              </a:rPr>
              <a:t>https://</a:t>
            </a:r>
            <a:r>
              <a:rPr lang="en-US" altLang="zh-TW" sz="2000" dirty="0" smtClean="0">
                <a:hlinkClick r:id="rId2"/>
              </a:rPr>
              <a:t>www.w3schools.com/html/html_layout.asp</a:t>
            </a:r>
            <a:endParaRPr lang="en-US" altLang="zh-TW" sz="2000" dirty="0" smtClean="0"/>
          </a:p>
          <a:p>
            <a:pPr lvl="1"/>
            <a:r>
              <a:rPr lang="en-US" altLang="zh-TW" sz="2000" dirty="0">
                <a:hlinkClick r:id="rId3"/>
              </a:rPr>
              <a:t>http://zh-tw.learnlayout.com</a:t>
            </a:r>
            <a:r>
              <a:rPr lang="en-US" altLang="zh-TW" sz="2000" dirty="0" smtClean="0">
                <a:hlinkClick r:id="rId3"/>
              </a:rPr>
              <a:t>/</a:t>
            </a:r>
            <a:endParaRPr lang="en-US" altLang="zh-TW" sz="2000" dirty="0" smtClean="0"/>
          </a:p>
          <a:p>
            <a:pPr lvl="1"/>
            <a:endParaRPr lang="zh-TW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49" y="2924944"/>
            <a:ext cx="7362818" cy="267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2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995936" y="4509120"/>
            <a:ext cx="4303390" cy="313010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BOX Model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字版面配置區 1"/>
          <p:cNvSpPr>
            <a:spLocks noGrp="1"/>
          </p:cNvSpPr>
          <p:nvPr>
            <p:ph type="subTitle" idx="1"/>
          </p:nvPr>
        </p:nvSpPr>
        <p:spPr>
          <a:xfrm>
            <a:off x="3851920" y="3501008"/>
            <a:ext cx="4680520" cy="1008112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CSS-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BOX 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、定位與排版</a:t>
            </a:r>
          </a:p>
        </p:txBody>
      </p:sp>
    </p:spTree>
    <p:extLst>
      <p:ext uri="{BB962C8B-B14F-4D97-AF65-F5344CB8AC3E}">
        <p14:creationId xmlns:p14="http://schemas.microsoft.com/office/powerpoint/2010/main" val="41198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sz="3600" kern="1200" dirty="0">
                <a:solidFill>
                  <a:schemeClr val="accent1">
                    <a:lumMod val="75000"/>
                  </a:schemeClr>
                </a:solidFill>
              </a:rPr>
              <a:t>Box</a:t>
            </a:r>
            <a:r>
              <a:rPr lang="zh-TW" altLang="en-US" sz="3600" kern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sz="3600" kern="12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zh-TW" altLang="en-US" sz="3600" kern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538559" y="1412776"/>
            <a:ext cx="7975798" cy="4824536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Box Model </a:t>
            </a:r>
            <a:r>
              <a:rPr lang="zh-TW" altLang="en-US" sz="2400" dirty="0" smtClean="0"/>
              <a:t>是</a:t>
            </a:r>
            <a:r>
              <a:rPr lang="en-US" altLang="zh-TW" sz="2400" dirty="0" smtClean="0"/>
              <a:t>CSS </a:t>
            </a:r>
            <a:r>
              <a:rPr lang="zh-TW" altLang="en-US" sz="2400" dirty="0" smtClean="0"/>
              <a:t>針對</a:t>
            </a:r>
            <a:r>
              <a:rPr lang="en-US" altLang="zh-TW" sz="2400" dirty="0" smtClean="0"/>
              <a:t>HTML </a:t>
            </a:r>
            <a:r>
              <a:rPr lang="zh-TW" altLang="en-US" sz="2400" dirty="0" smtClean="0"/>
              <a:t>元素所產生的矩形方塊，由內容 </a:t>
            </a:r>
            <a:r>
              <a:rPr lang="en-US" altLang="zh-TW" sz="2400" dirty="0" smtClean="0"/>
              <a:t>(content)</a:t>
            </a:r>
            <a:r>
              <a:rPr lang="zh-TW" altLang="en-US" sz="2400" dirty="0" smtClean="0"/>
              <a:t>、留白 </a:t>
            </a:r>
            <a:r>
              <a:rPr lang="en-US" altLang="zh-TW" sz="2400" dirty="0" smtClean="0"/>
              <a:t>(padding)</a:t>
            </a:r>
            <a:r>
              <a:rPr lang="zh-TW" altLang="en-US" sz="2400" dirty="0" smtClean="0"/>
              <a:t>、框線 </a:t>
            </a:r>
            <a:r>
              <a:rPr lang="en-US" altLang="zh-TW" sz="2400" dirty="0" smtClean="0"/>
              <a:t>(border) </a:t>
            </a:r>
            <a:r>
              <a:rPr lang="zh-TW" altLang="en-US" sz="2400" dirty="0" smtClean="0"/>
              <a:t>與邊界 </a:t>
            </a:r>
            <a:r>
              <a:rPr lang="en-US" altLang="zh-TW" sz="2400" dirty="0" smtClean="0"/>
              <a:t>(margin) </a:t>
            </a:r>
            <a:r>
              <a:rPr lang="zh-TW" altLang="en-US" sz="2400" dirty="0" smtClean="0"/>
              <a:t>所組成</a:t>
            </a:r>
            <a:endParaRPr lang="en-US" altLang="zh-TW" sz="2400" dirty="0" smtClean="0"/>
          </a:p>
          <a:p>
            <a:r>
              <a:rPr lang="zh-TW" altLang="en-US" sz="2400" dirty="0" smtClean="0"/>
              <a:t>邊</a:t>
            </a:r>
            <a:r>
              <a:rPr lang="zh-TW" altLang="zh-TW" sz="2400" dirty="0" smtClean="0"/>
              <a:t>界、邊界留白以及邊框等屬性，三者的關係</a:t>
            </a:r>
            <a:r>
              <a:rPr lang="zh-TW" altLang="en-US" sz="2400" dirty="0" smtClean="0"/>
              <a:t>如下圖：</a:t>
            </a:r>
            <a:endParaRPr lang="zh-TW" altLang="zh-TW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" y="3212976"/>
            <a:ext cx="4305081" cy="339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http://kojika17.com/cntimg/margin/margi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249255"/>
            <a:ext cx="4737329" cy="324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24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邊界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zh-TW" altLang="zh-TW" dirty="0" smtClean="0"/>
              <a:t>邊界的屬性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margin: </a:t>
            </a:r>
            <a:r>
              <a:rPr lang="zh-TW" altLang="zh-TW" dirty="0" smtClean="0">
                <a:solidFill>
                  <a:srgbClr val="FF0000"/>
                </a:solidFill>
              </a:rPr>
              <a:t>上邊界值 右邊界值 下邊界值 左邊界值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dirty="0" smtClean="0"/>
              <a:t>div{ margin:5px 10px 15px 20px;}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div{ margin:5px;} </a:t>
            </a:r>
          </a:p>
          <a:p>
            <a:pPr lvl="2"/>
            <a:r>
              <a:rPr lang="en-US" altLang="zh-TW" dirty="0" smtClean="0"/>
              <a:t>div{ margin:5px 10px;}</a:t>
            </a:r>
            <a:endParaRPr lang="zh-TW" altLang="zh-TW" dirty="0" smtClean="0"/>
          </a:p>
          <a:p>
            <a:pPr lvl="2"/>
            <a:r>
              <a:rPr lang="en-US" altLang="zh-TW" dirty="0" smtClean="0"/>
              <a:t>div{ margin:5px 10px 15px;} 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margin-top </a:t>
            </a:r>
            <a:r>
              <a:rPr lang="zh-TW" altLang="zh-TW" dirty="0" smtClean="0"/>
              <a:t>上邊界</a:t>
            </a:r>
          </a:p>
          <a:p>
            <a:pPr lvl="1"/>
            <a:r>
              <a:rPr lang="en-US" altLang="zh-TW" dirty="0" smtClean="0"/>
              <a:t>margin-right </a:t>
            </a:r>
            <a:r>
              <a:rPr lang="zh-TW" altLang="zh-TW" dirty="0" smtClean="0"/>
              <a:t>右邊界</a:t>
            </a:r>
          </a:p>
          <a:p>
            <a:pPr lvl="1"/>
            <a:r>
              <a:rPr lang="en-US" altLang="zh-TW" dirty="0" smtClean="0"/>
              <a:t>margin-bottom </a:t>
            </a:r>
            <a:r>
              <a:rPr lang="zh-TW" altLang="zh-TW" dirty="0" smtClean="0"/>
              <a:t>下邊界</a:t>
            </a:r>
          </a:p>
          <a:p>
            <a:pPr lvl="1"/>
            <a:r>
              <a:rPr lang="en-US" altLang="zh-TW" dirty="0" smtClean="0"/>
              <a:t>margin-left </a:t>
            </a:r>
            <a:r>
              <a:rPr lang="zh-TW" altLang="zh-TW" dirty="0" smtClean="0"/>
              <a:t>左邊界</a:t>
            </a:r>
            <a:endParaRPr lang="en-US" altLang="zh-TW" dirty="0" smtClean="0"/>
          </a:p>
          <a:p>
            <a:pPr lvl="1"/>
            <a:endParaRPr lang="zh-TW" altLang="zh-TW" dirty="0" smtClean="0"/>
          </a:p>
          <a:p>
            <a:r>
              <a:rPr lang="zh-TW" altLang="en-US" dirty="0" smtClean="0"/>
              <a:t>設定值</a:t>
            </a:r>
            <a:r>
              <a:rPr lang="zh-TW" altLang="zh-TW" dirty="0" smtClean="0"/>
              <a:t>單位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px</a:t>
            </a:r>
            <a:r>
              <a:rPr lang="zh-TW" altLang="zh-TW" dirty="0" smtClean="0"/>
              <a:t>、</a:t>
            </a:r>
            <a:r>
              <a:rPr lang="en-US" altLang="zh-TW" dirty="0" err="1" smtClean="0"/>
              <a:t>pt</a:t>
            </a:r>
            <a:r>
              <a:rPr lang="en-US" altLang="zh-TW" dirty="0" smtClean="0"/>
              <a:t>)</a:t>
            </a:r>
            <a:r>
              <a:rPr lang="zh-TW" altLang="zh-TW" dirty="0" smtClean="0"/>
              <a:t>、百分比</a:t>
            </a:r>
            <a:r>
              <a:rPr lang="en-US" altLang="zh-TW" dirty="0" smtClean="0"/>
              <a:t>(%)</a:t>
            </a:r>
            <a:r>
              <a:rPr lang="zh-TW" altLang="zh-TW" dirty="0" smtClean="0"/>
              <a:t>或</a:t>
            </a:r>
            <a:r>
              <a:rPr lang="en-US" altLang="zh-TW" dirty="0" smtClean="0"/>
              <a:t>auto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355976" y="3705443"/>
            <a:ext cx="252028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d</a:t>
            </a:r>
            <a:r>
              <a:rPr lang="en-US" altLang="zh-TW" sz="1600" dirty="0" smtClean="0"/>
              <a:t>iv {</a:t>
            </a:r>
          </a:p>
          <a:p>
            <a:r>
              <a:rPr lang="en-US" altLang="zh-TW" sz="1600" dirty="0"/>
              <a:t> </a:t>
            </a:r>
            <a:r>
              <a:rPr lang="en-US" altLang="zh-TW" sz="1600" dirty="0" smtClean="0"/>
              <a:t>   margin-top: 20px;</a:t>
            </a:r>
          </a:p>
          <a:p>
            <a:r>
              <a:rPr lang="en-US" altLang="zh-TW" sz="1600" dirty="0" smtClean="0"/>
              <a:t>    margin-right: 40pt;</a:t>
            </a:r>
          </a:p>
          <a:p>
            <a:r>
              <a:rPr lang="en-US" altLang="zh-TW" sz="1600" dirty="0" smtClean="0"/>
              <a:t>    margin-bottom:120%;</a:t>
            </a:r>
          </a:p>
          <a:p>
            <a:r>
              <a:rPr lang="en-US" altLang="zh-TW" sz="1600" dirty="0" smtClean="0"/>
              <a:t>    </a:t>
            </a:r>
            <a:r>
              <a:rPr lang="en-US" altLang="zh-TW" sz="1600" dirty="0" err="1" smtClean="0"/>
              <a:t>margin-left:auto</a:t>
            </a:r>
            <a:r>
              <a:rPr lang="en-US" altLang="zh-TW" sz="1600" dirty="0" smtClean="0"/>
              <a:t>;</a:t>
            </a:r>
          </a:p>
          <a:p>
            <a:r>
              <a:rPr lang="en-US" altLang="zh-TW" sz="1600" dirty="0"/>
              <a:t>}</a:t>
            </a:r>
            <a:endParaRPr lang="zh-TW" altLang="en-US" sz="16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94235" y="5985559"/>
            <a:ext cx="755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Example: </a:t>
            </a:r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www.w3schools.com/css/tryit.asp?filename=trycss_boxmodel</a:t>
            </a:r>
            <a:endParaRPr lang="en-US" altLang="zh-TW" dirty="0" smtClean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邊界</a:t>
            </a:r>
            <a:r>
              <a:rPr lang="en-US" altLang="zh-TW" dirty="0" smtClean="0"/>
              <a:t>—example 1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3231" y="1628800"/>
            <a:ext cx="4436068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&lt;!DOCTYPE html&gt;</a:t>
            </a:r>
          </a:p>
          <a:p>
            <a:r>
              <a:rPr lang="en-US" altLang="zh-TW" sz="1400" dirty="0"/>
              <a:t>&lt;html&gt;</a:t>
            </a:r>
          </a:p>
          <a:p>
            <a:r>
              <a:rPr lang="en-US" altLang="zh-TW" sz="1400" dirty="0"/>
              <a:t>&lt;head&gt;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&lt;style&gt;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p.ex1 {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    margin: 2cm 4cm 3cm 4cm;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}</a:t>
            </a:r>
            <a:endParaRPr lang="en-US" altLang="zh-TW" sz="1400" dirty="0">
              <a:solidFill>
                <a:srgbClr val="FF0000"/>
              </a:solidFill>
            </a:endParaRPr>
          </a:p>
          <a:p>
            <a:r>
              <a:rPr lang="en-US" altLang="zh-TW" sz="1400" dirty="0">
                <a:solidFill>
                  <a:srgbClr val="FF0000"/>
                </a:solidFill>
              </a:rPr>
              <a:t>&lt;/style&gt;</a:t>
            </a:r>
          </a:p>
          <a:p>
            <a:r>
              <a:rPr lang="en-US" altLang="zh-TW" sz="1400" dirty="0"/>
              <a:t>&lt;/head&gt;</a:t>
            </a:r>
          </a:p>
          <a:p>
            <a:r>
              <a:rPr lang="en-US" altLang="zh-TW" sz="1400" dirty="0"/>
              <a:t>&lt;body&gt;</a:t>
            </a:r>
          </a:p>
          <a:p>
            <a:endParaRPr lang="en-US" altLang="zh-TW" sz="1400" dirty="0"/>
          </a:p>
          <a:p>
            <a:r>
              <a:rPr lang="en-US" altLang="zh-TW" sz="1400" dirty="0"/>
              <a:t>&lt;p&gt;A paragraph with no specified margins.&lt;/p&gt;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&lt;p class="ex1"&gt;A paragraph with specified margins.&lt;/p&gt;</a:t>
            </a:r>
          </a:p>
          <a:p>
            <a:r>
              <a:rPr lang="en-US" altLang="zh-TW" sz="1400" dirty="0"/>
              <a:t>&lt;p&gt;A paragraph with no specified margins.&lt;/p&gt;</a:t>
            </a:r>
          </a:p>
          <a:p>
            <a:endParaRPr lang="en-US" altLang="zh-TW" sz="1400" dirty="0"/>
          </a:p>
          <a:p>
            <a:r>
              <a:rPr lang="en-US" altLang="zh-TW" sz="1400" dirty="0"/>
              <a:t>&lt;/body&gt;</a:t>
            </a:r>
          </a:p>
          <a:p>
            <a:r>
              <a:rPr lang="en-US" altLang="zh-TW" sz="1400" dirty="0"/>
              <a:t>&lt;/html&gt;</a:t>
            </a:r>
            <a:endParaRPr lang="zh-TW" altLang="en-US" sz="1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276872"/>
            <a:ext cx="3862830" cy="2448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直線單箭頭接點 6"/>
          <p:cNvCxnSpPr>
            <a:stCxn id="5" idx="1"/>
          </p:cNvCxnSpPr>
          <p:nvPr/>
        </p:nvCxnSpPr>
        <p:spPr>
          <a:xfrm>
            <a:off x="5076056" y="3501008"/>
            <a:ext cx="12961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endCxn id="5" idx="3"/>
          </p:cNvCxnSpPr>
          <p:nvPr/>
        </p:nvCxnSpPr>
        <p:spPr>
          <a:xfrm>
            <a:off x="7668344" y="3501008"/>
            <a:ext cx="12705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76256" y="2564904"/>
            <a:ext cx="0" cy="6480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76256" y="3501008"/>
            <a:ext cx="0" cy="864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913390" y="2730406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tx2"/>
                </a:solidFill>
              </a:rPr>
              <a:t>2cm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923360" y="3810526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tx2"/>
                </a:solidFill>
              </a:rPr>
              <a:t>3cm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034150" y="3018438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tx2"/>
                </a:solidFill>
              </a:rPr>
              <a:t>4cm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391284" y="3027174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tx2"/>
                </a:solidFill>
              </a:rPr>
              <a:t>4cm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-CSS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31C64-FEAF-4B1C-8DAA-9C9EFE69C7D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A16DFEE6-E69A-48FE-A826-B023838B4988}" vid="{A8B8770B-1616-4BF6-9427-B88645D1A2B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3516</TotalTime>
  <Words>4776</Words>
  <Application>Microsoft Office PowerPoint</Application>
  <PresentationFormat>如螢幕大小 (4:3)</PresentationFormat>
  <Paragraphs>863</Paragraphs>
  <Slides>58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5" baseType="lpstr">
      <vt:lpstr>맑은 고딕</vt:lpstr>
      <vt:lpstr>微軟正黑體</vt:lpstr>
      <vt:lpstr>新細明體</vt:lpstr>
      <vt:lpstr>Arial</vt:lpstr>
      <vt:lpstr>Calibri</vt:lpstr>
      <vt:lpstr>Wingdings</vt:lpstr>
      <vt:lpstr>佈景主題1</vt:lpstr>
      <vt:lpstr>CSS- BOX Model、定位與排版</vt:lpstr>
      <vt:lpstr>大綱</vt:lpstr>
      <vt:lpstr>網頁排版實例1</vt:lpstr>
      <vt:lpstr>網頁排版實例2</vt:lpstr>
      <vt:lpstr>網頁排版實例3</vt:lpstr>
      <vt:lpstr>BOX Model</vt:lpstr>
      <vt:lpstr>Box Model</vt:lpstr>
      <vt:lpstr>邊界</vt:lpstr>
      <vt:lpstr>邊界—example 1</vt:lpstr>
      <vt:lpstr>邊界—example 2</vt:lpstr>
      <vt:lpstr>邊框</vt:lpstr>
      <vt:lpstr>邊框</vt:lpstr>
      <vt:lpstr>border-style 邊框樣式</vt:lpstr>
      <vt:lpstr>border-style—Example 1</vt:lpstr>
      <vt:lpstr>border-style—Example 2</vt:lpstr>
      <vt:lpstr>border-width 邊框寬度</vt:lpstr>
      <vt:lpstr>border-width --Example</vt:lpstr>
      <vt:lpstr>border-color邊框顏色</vt:lpstr>
      <vt:lpstr>border邊框綜合設定</vt:lpstr>
      <vt:lpstr>border-radius 邊框導圓角</vt:lpstr>
      <vt:lpstr>border-radius 邊框導圓角--Example</vt:lpstr>
      <vt:lpstr>border-image 花樣邊框</vt:lpstr>
      <vt:lpstr>border-image 花樣邊框--Example</vt:lpstr>
      <vt:lpstr>外框線- Outline</vt:lpstr>
      <vt:lpstr>Outline-style</vt:lpstr>
      <vt:lpstr>外框線- Outline (example)</vt:lpstr>
      <vt:lpstr>邊界留白</vt:lpstr>
      <vt:lpstr>邊界留白—Example</vt:lpstr>
      <vt:lpstr>練習1</vt:lpstr>
      <vt:lpstr>網頁元件的定位</vt:lpstr>
      <vt:lpstr>網頁元件的定位</vt:lpstr>
      <vt:lpstr>position設定元件位置的排列方式</vt:lpstr>
      <vt:lpstr>CSS- Position</vt:lpstr>
      <vt:lpstr>Position: absolute -- Example</vt:lpstr>
      <vt:lpstr>Position: relative -- Example</vt:lpstr>
      <vt:lpstr>指定元件與邊界的距離</vt:lpstr>
      <vt:lpstr>設定超出邊界的顯示方式</vt:lpstr>
      <vt:lpstr>文繞圖效果: float </vt:lpstr>
      <vt:lpstr>文繞圖效果- Example 1</vt:lpstr>
      <vt:lpstr>文繞圖效果: float + clear</vt:lpstr>
      <vt:lpstr>文繞圖效果- Example 2</vt:lpstr>
      <vt:lpstr>文繞圖效果- Example 3</vt:lpstr>
      <vt:lpstr>圖層定位</vt:lpstr>
      <vt:lpstr>圖層定位-Example</vt:lpstr>
      <vt:lpstr>練習2</vt:lpstr>
      <vt:lpstr>多欄位排版</vt:lpstr>
      <vt:lpstr>多欄位排版</vt:lpstr>
      <vt:lpstr>多欄位排版- Example 1</vt:lpstr>
      <vt:lpstr>多欄位排版- Example 2</vt:lpstr>
      <vt:lpstr>多欄位排版: column-gap (example)</vt:lpstr>
      <vt:lpstr>欄位分隔線</vt:lpstr>
      <vt:lpstr>欄位分隔線- Example</vt:lpstr>
      <vt:lpstr>指定換欄/換頁位置</vt:lpstr>
      <vt:lpstr>指定換欄- Example</vt:lpstr>
      <vt:lpstr>column-span </vt:lpstr>
      <vt:lpstr>column-fill</vt:lpstr>
      <vt:lpstr>練習3</vt:lpstr>
      <vt:lpstr>參考資料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第一篇：HTML5網頁開發</dc:title>
  <dc:creator>Eileen╭☆</dc:creator>
  <cp:lastModifiedBy>CYIM-5</cp:lastModifiedBy>
  <cp:revision>149</cp:revision>
  <dcterms:created xsi:type="dcterms:W3CDTF">2014-07-17T16:07:23Z</dcterms:created>
  <dcterms:modified xsi:type="dcterms:W3CDTF">2017-09-04T07:35:47Z</dcterms:modified>
</cp:coreProperties>
</file>